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4952" r:id="rId2"/>
    <p:sldMasterId id="2147487756" r:id="rId3"/>
  </p:sldMasterIdLst>
  <p:notesMasterIdLst>
    <p:notesMasterId r:id="rId23"/>
  </p:notesMasterIdLst>
  <p:handoutMasterIdLst>
    <p:handoutMasterId r:id="rId24"/>
  </p:handoutMasterIdLst>
  <p:sldIdLst>
    <p:sldId id="307" r:id="rId4"/>
    <p:sldId id="595" r:id="rId5"/>
    <p:sldId id="596" r:id="rId6"/>
    <p:sldId id="630" r:id="rId7"/>
    <p:sldId id="631" r:id="rId8"/>
    <p:sldId id="634" r:id="rId9"/>
    <p:sldId id="632" r:id="rId10"/>
    <p:sldId id="633" r:id="rId11"/>
    <p:sldId id="635" r:id="rId12"/>
    <p:sldId id="636" r:id="rId13"/>
    <p:sldId id="637" r:id="rId14"/>
    <p:sldId id="638" r:id="rId15"/>
    <p:sldId id="643" r:id="rId16"/>
    <p:sldId id="640" r:id="rId17"/>
    <p:sldId id="641" r:id="rId18"/>
    <p:sldId id="642" r:id="rId19"/>
    <p:sldId id="644" r:id="rId20"/>
    <p:sldId id="645" r:id="rId21"/>
    <p:sldId id="300" r:id="rId22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9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0E62"/>
    <a:srgbClr val="000000"/>
    <a:srgbClr val="9467BD"/>
    <a:srgbClr val="17BECF"/>
    <a:srgbClr val="D62728"/>
    <a:srgbClr val="FF7F0E"/>
    <a:srgbClr val="2CA02C"/>
    <a:srgbClr val="1F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1324" y="32"/>
      </p:cViewPr>
      <p:guideLst>
        <p:guide orient="horz" pos="2160"/>
        <p:guide pos="288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84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5E-414E-A1F8-FE40B16C55E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5E-414E-A1F8-FE40B16C55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15E-414E-A1F8-FE40B16C55EC}"/>
              </c:ext>
            </c:extLst>
          </c:dPt>
          <c:dLbls>
            <c:dLbl>
              <c:idx val="0"/>
              <c:layout>
                <c:manualLayout>
                  <c:x val="5.8333333333333383E-2"/>
                  <c:y val="6.94444444444444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5E-414E-A1F8-FE40B16C55EC}"/>
                </c:ext>
              </c:extLst>
            </c:dLbl>
            <c:dLbl>
              <c:idx val="1"/>
              <c:layout>
                <c:manualLayout>
                  <c:x val="-3.8888888888888917E-2"/>
                  <c:y val="-7.8703703703703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5E-414E-A1F8-FE40B16C55EC}"/>
                </c:ext>
              </c:extLst>
            </c:dLbl>
            <c:dLbl>
              <c:idx val="2"/>
              <c:layout>
                <c:manualLayout>
                  <c:x val="1.9444444444444393E-2"/>
                  <c:y val="-9.72222222222222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5E-414E-A1F8-FE40B16C5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250E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Transport artisanal</c:v>
                </c:pt>
                <c:pt idx="1">
                  <c:v>Voitures particulières</c:v>
                </c:pt>
                <c:pt idx="2">
                  <c:v>Services de bus existants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40000</c:v>
                </c:pt>
                <c:pt idx="1">
                  <c:v>2000</c:v>
                </c:pt>
                <c:pt idx="2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15E-414E-A1F8-FE40B16C5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718307086614163"/>
          <c:y val="0.28598680373286672"/>
          <c:w val="0.38226137357830275"/>
          <c:h val="0.54423009623797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250E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96-41DE-B085-998F72597B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96-41DE-B085-998F72597B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96-41DE-B085-998F72597B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96-41DE-B085-998F72597B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696-41DE-B085-998F72597B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696-41DE-B085-998F72597B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Sheet1!$B$2:$B$7</c:f>
              <c:strCache>
                <c:ptCount val="6"/>
                <c:pt idx="0">
                  <c:v>Infrastructures</c:v>
                </c:pt>
                <c:pt idx="1">
                  <c:v>Véhicules et énergie</c:v>
                </c:pt>
                <c:pt idx="2">
                  <c:v>Systèmes</c:v>
                </c:pt>
                <c:pt idx="3">
                  <c:v>Dépôt</c:v>
                </c:pt>
                <c:pt idx="4">
                  <c:v>E&amp;S</c:v>
                </c:pt>
                <c:pt idx="5">
                  <c:v>Pilotage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24.2</c:v>
                </c:pt>
                <c:pt idx="1">
                  <c:v>31.9</c:v>
                </c:pt>
                <c:pt idx="2">
                  <c:v>10</c:v>
                </c:pt>
                <c:pt idx="3">
                  <c:v>5.6</c:v>
                </c:pt>
                <c:pt idx="4">
                  <c:v>3.9</c:v>
                </c:pt>
                <c:pt idx="5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96-41DE-B085-998F72597B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75131233595803"/>
          <c:y val="4.7891513560804899E-2"/>
          <c:w val="0.37158202099737531"/>
          <c:h val="0.9042169728783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50E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38246F2-F44F-8B24-E802-7724341089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t" anchorCtr="0" compatLnSpc="1">
            <a:prstTxWarp prst="textNoShape">
              <a:avLst/>
            </a:prstTxWarp>
          </a:bodyPr>
          <a:lstStyle>
            <a:lvl1pPr algn="l" defTabSz="922023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A9B9E32-8945-783B-BD51-B5B40C80C1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t" anchorCtr="0" compatLnSpc="1">
            <a:prstTxWarp prst="textNoShape">
              <a:avLst/>
            </a:prstTxWarp>
          </a:bodyPr>
          <a:lstStyle>
            <a:lvl1pPr algn="r" defTabSz="922023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36E45A5-BA9C-6B0A-7F36-974221BE38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b" anchorCtr="0" compatLnSpc="1">
            <a:prstTxWarp prst="textNoShape">
              <a:avLst/>
            </a:prstTxWarp>
          </a:bodyPr>
          <a:lstStyle>
            <a:lvl1pPr algn="l" defTabSz="922023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544716A-144D-48AA-4B89-86BB920893E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DD15B4-A671-4BAF-B716-C2BB88CBE53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A13A642-6CE6-526E-6A4A-6756553BC3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t" anchorCtr="0" compatLnSpc="1">
            <a:prstTxWarp prst="textNoShape">
              <a:avLst/>
            </a:prstTxWarp>
          </a:bodyPr>
          <a:lstStyle>
            <a:lvl1pPr algn="l" defTabSz="922023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EED88AE-756F-BD1C-D908-5D5F127F06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t" anchorCtr="0" compatLnSpc="1">
            <a:prstTxWarp prst="textNoShape">
              <a:avLst/>
            </a:prstTxWarp>
          </a:bodyPr>
          <a:lstStyle>
            <a:lvl1pPr algn="r" defTabSz="922023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1F1CCAB-1D47-EAC8-06A8-6ED2747322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4199C22F-4E98-4D6A-DBEC-7FC53A12CE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4BC1160-0B1F-E42F-26C1-704865F53E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b" anchorCtr="0" compatLnSpc="1">
            <a:prstTxWarp prst="textNoShape">
              <a:avLst/>
            </a:prstTxWarp>
          </a:bodyPr>
          <a:lstStyle>
            <a:lvl1pPr algn="l" defTabSz="922023" eaLnBrk="1" hangingPunct="1">
              <a:spcBef>
                <a:spcPct val="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C3635F5-72C6-FEA4-CEAB-E87E01D5A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7" tIns="46068" rIns="92137" bIns="460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63037B-7759-44CC-9600-740452144CB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B57CBB7B-56B9-5BF2-5C8E-EB8EDA349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Espace réservé des notes 2">
            <a:extLst>
              <a:ext uri="{FF2B5EF4-FFF2-40B4-BE49-F238E27FC236}">
                <a16:creationId xmlns:a16="http://schemas.microsoft.com/office/drawing/2014/main" id="{23874606-931A-5F3C-A0FC-1013BD441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AE478B-C6CF-23D1-4E0E-FCB1B6BBA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3BF7F02-A121-4ACF-A614-80E15F68A122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4F196AD4-1C91-3432-4F83-14B37805B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notes 2">
            <a:extLst>
              <a:ext uri="{FF2B5EF4-FFF2-40B4-BE49-F238E27FC236}">
                <a16:creationId xmlns:a16="http://schemas.microsoft.com/office/drawing/2014/main" id="{0A9B66BA-B4C8-1F5F-FEE8-46B29F118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417A68-81CE-E2D8-3931-6E9209A8B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DFC0D36-8C0E-4CDB-9E9B-7F33085E2458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3B9615D-C264-B840-369B-AE1E45C5BA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611CCB1-9BD3-07BA-A295-B899396E01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2126-93AE-41A8-A714-E208E7118E5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293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46CDE09-704A-F65C-0178-BB781F754F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6B7E93F-41D0-70DA-CCEA-16F53280F1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59D3-3217-44F9-8289-61217F2D732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093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4513" y="188913"/>
            <a:ext cx="1854200" cy="5937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1913" y="188913"/>
            <a:ext cx="5410200" cy="5937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D7C0201-E5EA-4CA2-6430-80DC0D309E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43DBB31-CCC2-A119-0F44-5167A65EAC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102BD-0EF4-4E64-B31D-357C5BA3A63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351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>
            <a:extLst>
              <a:ext uri="{FF2B5EF4-FFF2-40B4-BE49-F238E27FC236}">
                <a16:creationId xmlns:a16="http://schemas.microsoft.com/office/drawing/2014/main" id="{A6B0508E-F404-3D8A-D245-958E2D1CC0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6453188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/>
          <a:lstStyle/>
          <a:p>
            <a:endParaRPr lang="en-GB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349500"/>
            <a:ext cx="8064500" cy="1655763"/>
          </a:xfr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437063"/>
            <a:ext cx="8064500" cy="647700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2100"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184A20E-1B9D-92EE-CA12-81449E9C9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F6F9322-19D6-30CD-D7E5-DF8EB4D63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95288" y="6453188"/>
            <a:ext cx="4752975" cy="1857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FF60BDC-65E2-0BD8-A994-346B77B62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C50D6-75E5-418F-8938-8AF826DB7E9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890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4ACD2A-19B9-D0ED-E6CC-2670F0858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4DF96-59B1-6CC0-F1E8-7707A605C1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65E461-9086-A986-6975-ED02141CA8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F751A-D09E-4285-A240-DEB866709E9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6800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99886B-27D9-3AC3-F2F3-A0EC32D98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41F3EB-D075-66F4-9305-45A4ECEE1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166E94-82B6-46C4-6555-F678205DF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FC06-908E-4D64-884D-7B0F97BE9B0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7376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1913" y="1628775"/>
            <a:ext cx="36322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628775"/>
            <a:ext cx="36322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D3DFC5-1762-064A-FE14-DCAFE7BB7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74127-32C1-34C0-F3BB-4AD870063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93CD2-7A66-7F89-A0E0-11F4DA29B6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D64B3-1B26-4832-B094-AD3EE9087E1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500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FD8F83-A25D-5697-8FFE-1C72740D86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56F3C8-9674-E00F-BA23-FFB521BC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679574-D5A4-D118-2D68-33342BF5A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FD517-6106-4EDE-A058-2019C044A05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1889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BD86C1-290E-9201-9118-AE6655BE0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572E4B-D3D8-D1E6-C42D-445FE4BE4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3ACB2A-69C3-FB56-42D4-6A5F6CE79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5365B-2854-444B-A88D-1A3ED791683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086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AD081B-40F7-F271-275F-51246CCB7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F75354-02D7-7A2C-9993-E8EE35013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2FCE97-36E6-733D-8923-06EEE2AB0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35D1C-8E27-47F7-8F8F-BFB4C710E33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5237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2FFDD-B8C8-0660-83CB-B9BA4A70A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5EF8B-242B-B3F6-349C-80A37DD2A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1DD80-BFEB-511B-9D18-70F54132F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950DF-9FDB-4F7B-9976-19105E6BB00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32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A7A433C-5F8B-BA30-DC49-614FD7EB39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C145216-24EC-1230-AE35-A66D8F8EC0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366F-4A8F-4407-8E03-AA4B3E4DC28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5448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75119-0A28-6F72-C700-26C9C43115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842FC-4895-31E9-DC2A-DA6CD6979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405AD-3D81-3D85-D46E-B9D49807D8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E0E0-7B6E-4789-88FF-1FE3E46CEFA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947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B8FE63-CB08-D0E1-2272-2CDF1A9B9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83022F-E4B0-BD33-245B-08CF2ADFF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DC5F6E-325F-0EB0-423A-BC4B606CF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980A-DB42-4953-BCE3-9950B76352E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34678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4513" y="188913"/>
            <a:ext cx="1854200" cy="59372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31913" y="188913"/>
            <a:ext cx="5410200" cy="59372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CB35F-4292-14D2-C2FF-85969B2B8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1C37C9-582E-2AA2-9F42-0C137901F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945B8F-6A48-A92C-4B89-63E0C0FD9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761BD-22B8-4FBE-9A2E-A716BEFFD33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20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13" y="188913"/>
            <a:ext cx="7415212" cy="100806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331913" y="1628775"/>
            <a:ext cx="7416800" cy="4497388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A4BEB5-CE75-D9FC-4EEF-CFD90DCC5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504E1-1F32-C866-AC8D-52D8E9D841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6CCA2B-F485-6331-07A9-2FB8B9EF1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003D-D48D-4C77-8281-3F3B4FB0C51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37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4441"/>
            <a:ext cx="7772400" cy="129857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7088832" cy="7920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rgbClr val="250E62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3059113" y="4365625"/>
            <a:ext cx="2952750" cy="11509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08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CEFD39C-82A9-3767-9CF9-C583653E80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3FFF6D6-7E2D-6623-B3AF-35A3DED2EC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465CA-92A7-4620-99A7-FB1E83DC300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40993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1913" y="1628775"/>
            <a:ext cx="36322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628775"/>
            <a:ext cx="36322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D6E8733-8E8F-56B5-7732-D5E46FF5A7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9F038B4-A5C2-F42E-C120-7F53CB7079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FEFE-03D6-43A9-9CA8-F203D6A53C0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8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8F079B1-43A9-49C2-534F-D380136199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D128922-1D70-CBB1-03B3-FD66692D56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B108-39CA-4D25-B58D-9DC23E71E80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355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A3404E61-92CB-3C66-52CE-E591E9F237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BC2809D-EB69-41A8-2D5B-0FFFC837D30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32C45-FED9-441A-8750-39C50C2768C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2145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047EB0DC-2AB2-03D3-88B2-C929B32344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FD6DB44-7D59-6122-3F20-68EC9AB8FC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1CF3C-B180-4897-B389-A2C7312D412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354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C20A0CC-0E92-384E-873F-03ADAAEDAF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61C4AE9-C657-1EA3-6BAB-636D772451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CA99-245A-4CD9-971A-C94ABEBA52D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103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082BF00-E373-D9EA-338A-BBD19ECFCD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59CDDF4-3323-F0BC-54BF-A33CA741BD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9B19F-2885-46DD-B727-6A1B325B7C78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744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30BF734-AC52-7E39-C5BE-0D37AA9CE58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6256338"/>
            <a:ext cx="8353425" cy="265112"/>
            <a:chOff x="249" y="3941"/>
            <a:chExt cx="5262" cy="167"/>
          </a:xfrm>
        </p:grpSpPr>
        <p:pic>
          <p:nvPicPr>
            <p:cNvPr id="1031" name="Picture 3" descr="developpeur_durables_v1">
              <a:extLst>
                <a:ext uri="{FF2B5EF4-FFF2-40B4-BE49-F238E27FC236}">
                  <a16:creationId xmlns:a16="http://schemas.microsoft.com/office/drawing/2014/main" id="{DFB5C275-1C2A-8DDD-44CC-57B0C7C61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941"/>
              <a:ext cx="150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Line 4">
              <a:extLst>
                <a:ext uri="{FF2B5EF4-FFF2-40B4-BE49-F238E27FC236}">
                  <a16:creationId xmlns:a16="http://schemas.microsoft.com/office/drawing/2014/main" id="{FD35E825-8B82-C6B0-3ACE-92AB94BAC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4057"/>
              <a:ext cx="372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7" name="Rectangle 5">
              <a:extLst>
                <a:ext uri="{FF2B5EF4-FFF2-40B4-BE49-F238E27FC236}">
                  <a16:creationId xmlns:a16="http://schemas.microsoft.com/office/drawing/2014/main" id="{3A7496E1-7FF4-ECF7-836F-C13EB148D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" y="3968"/>
              <a:ext cx="68" cy="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fr-FR" altLang="fr-FR"/>
            </a:p>
          </p:txBody>
        </p:sp>
        <p:sp>
          <p:nvSpPr>
            <p:cNvPr id="2058" name="Rectangle 6">
              <a:extLst>
                <a:ext uri="{FF2B5EF4-FFF2-40B4-BE49-F238E27FC236}">
                  <a16:creationId xmlns:a16="http://schemas.microsoft.com/office/drawing/2014/main" id="{6AED082E-2241-5EA9-0474-5B345B527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" y="3968"/>
              <a:ext cx="68" cy="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fr-FR" altLang="fr-FR"/>
            </a:p>
          </p:txBody>
        </p:sp>
        <p:sp>
          <p:nvSpPr>
            <p:cNvPr id="2059" name="Rectangle 7">
              <a:extLst>
                <a:ext uri="{FF2B5EF4-FFF2-40B4-BE49-F238E27FC236}">
                  <a16:creationId xmlns:a16="http://schemas.microsoft.com/office/drawing/2014/main" id="{B0D6110F-3D33-ECEE-44E1-472ABDCB6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" y="3968"/>
              <a:ext cx="68" cy="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fr-FR" altLang="fr-FR"/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ED9A9EC7-6BB2-B3B6-E7FC-BB903DF6B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88913"/>
            <a:ext cx="74152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F67173B4-0EDE-8303-8002-37DDBF339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28775"/>
            <a:ext cx="74168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9403" name="Rectangle 11">
            <a:extLst>
              <a:ext uri="{FF2B5EF4-FFF2-40B4-BE49-F238E27FC236}">
                <a16:creationId xmlns:a16="http://schemas.microsoft.com/office/drawing/2014/main" id="{869525E3-139E-8DB0-9225-C601F76190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1638" y="6453188"/>
            <a:ext cx="4752975" cy="1857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7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404" name="Rectangle 12">
            <a:extLst>
              <a:ext uri="{FF2B5EF4-FFF2-40B4-BE49-F238E27FC236}">
                <a16:creationId xmlns:a16="http://schemas.microsoft.com/office/drawing/2014/main" id="{97B58F98-1454-E5BC-E116-C28CEFCE4C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53188"/>
            <a:ext cx="503238" cy="1857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/>
            </a:lvl1pPr>
          </a:lstStyle>
          <a:p>
            <a:pPr>
              <a:defRPr/>
            </a:pPr>
            <a:fld id="{E6C3F741-A7E9-4C2F-B729-A57F2E602C0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4" r:id="rId1"/>
    <p:sldLayoutId id="2147487785" r:id="rId2"/>
    <p:sldLayoutId id="2147487786" r:id="rId3"/>
    <p:sldLayoutId id="2147487787" r:id="rId4"/>
    <p:sldLayoutId id="2147487788" r:id="rId5"/>
    <p:sldLayoutId id="2147487789" r:id="rId6"/>
    <p:sldLayoutId id="2147487790" r:id="rId7"/>
    <p:sldLayoutId id="2147487791" r:id="rId8"/>
    <p:sldLayoutId id="2147487792" r:id="rId9"/>
    <p:sldLayoutId id="2147487793" r:id="rId10"/>
    <p:sldLayoutId id="21474877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charset="0"/>
        </a:defRPr>
      </a:lvl9pPr>
    </p:titleStyle>
    <p:bodyStyle>
      <a:lvl1pPr marL="244475" indent="-244475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17488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l"/>
        <a:defRPr sz="1400">
          <a:solidFill>
            <a:schemeClr val="accent2"/>
          </a:solidFill>
          <a:latin typeface="+mn-lt"/>
          <a:cs typeface="+mn-cs"/>
        </a:defRPr>
      </a:lvl2pPr>
      <a:lvl3pPr marL="646113" indent="-1809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1400" i="1">
          <a:solidFill>
            <a:schemeClr val="accent2"/>
          </a:solidFill>
          <a:latin typeface="+mn-lt"/>
          <a:cs typeface="+mn-cs"/>
        </a:defRPr>
      </a:lvl3pPr>
      <a:lvl4pPr marL="828675" indent="-18097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1000125" indent="-169863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1457325" indent="-1698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1914525" indent="-1698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371725" indent="-1698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2828925" indent="-1698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>
            <a:extLst>
              <a:ext uri="{FF2B5EF4-FFF2-40B4-BE49-F238E27FC236}">
                <a16:creationId xmlns:a16="http://schemas.microsoft.com/office/drawing/2014/main" id="{25EC6988-BFF3-E111-3579-819DFEFABC5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6256338"/>
            <a:ext cx="8353425" cy="265112"/>
            <a:chOff x="249" y="3941"/>
            <a:chExt cx="5262" cy="167"/>
          </a:xfrm>
        </p:grpSpPr>
        <p:pic>
          <p:nvPicPr>
            <p:cNvPr id="2057" name="Picture 9" descr="developpeur_durables_v1">
              <a:extLst>
                <a:ext uri="{FF2B5EF4-FFF2-40B4-BE49-F238E27FC236}">
                  <a16:creationId xmlns:a16="http://schemas.microsoft.com/office/drawing/2014/main" id="{86657885-9AC5-CB2B-F2D8-CB6802A11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941"/>
              <a:ext cx="150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10">
              <a:extLst>
                <a:ext uri="{FF2B5EF4-FFF2-40B4-BE49-F238E27FC236}">
                  <a16:creationId xmlns:a16="http://schemas.microsoft.com/office/drawing/2014/main" id="{21BFAE75-BE77-8A5E-4A7A-30E075520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4057"/>
              <a:ext cx="372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6ADE1951-E71B-CD7F-FEB7-EECA9C460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" y="3968"/>
              <a:ext cx="68" cy="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fr-FR" altLang="fr-FR">
                <a:solidFill>
                  <a:srgbClr val="002395"/>
                </a:solidFill>
              </a:endParaRPr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7F0CAC19-CA2C-F78E-9B97-57F5AEE99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" y="3968"/>
              <a:ext cx="68" cy="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fr-FR" altLang="fr-FR">
                <a:solidFill>
                  <a:srgbClr val="002395"/>
                </a:solidFill>
              </a:endParaRPr>
            </a:p>
          </p:txBody>
        </p:sp>
        <p:sp>
          <p:nvSpPr>
            <p:cNvPr id="1037" name="Rectangle 13">
              <a:extLst>
                <a:ext uri="{FF2B5EF4-FFF2-40B4-BE49-F238E27FC236}">
                  <a16:creationId xmlns:a16="http://schemas.microsoft.com/office/drawing/2014/main" id="{ED9B9E82-F6F4-4498-2C52-1825FFB5A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3" y="3968"/>
              <a:ext cx="68" cy="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fr-FR" altLang="fr-FR">
                <a:solidFill>
                  <a:srgbClr val="002395"/>
                </a:solidFill>
              </a:endParaRPr>
            </a:p>
          </p:txBody>
        </p:sp>
      </p:grpSp>
      <p:sp>
        <p:nvSpPr>
          <p:cNvPr id="2051" name="Rectangle 2">
            <a:extLst>
              <a:ext uri="{FF2B5EF4-FFF2-40B4-BE49-F238E27FC236}">
                <a16:creationId xmlns:a16="http://schemas.microsoft.com/office/drawing/2014/main" id="{37EB86B8-852E-5AB4-E24D-8B6854C54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88913"/>
            <a:ext cx="74152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361E77B9-096B-4AF1-D3DB-8B8517A16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28775"/>
            <a:ext cx="74168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F2911D4-6982-3F61-CB8D-0426D8BFE2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38850" y="6453188"/>
            <a:ext cx="2133600" cy="1857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solidFill>
                  <a:srgbClr val="0023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Janvier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247BF-F9D8-2459-583F-E5F2F4AE8B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1638" y="6453188"/>
            <a:ext cx="4752975" cy="1857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700" b="1">
                <a:solidFill>
                  <a:srgbClr val="0023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DF44D8-3A2C-0257-B34B-0623DA4E3A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53188"/>
            <a:ext cx="503238" cy="1857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solidFill>
                  <a:srgbClr val="002395"/>
                </a:solidFill>
              </a:defRPr>
            </a:lvl1pPr>
          </a:lstStyle>
          <a:p>
            <a:pPr>
              <a:defRPr/>
            </a:pPr>
            <a:fld id="{C86CF5DA-693D-4FD1-8FE5-97788101FFD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187A77D2-E6A5-187D-06D7-904E36D6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69888"/>
            <a:ext cx="827087" cy="647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z="21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7" r:id="rId1"/>
    <p:sldLayoutId id="2147487795" r:id="rId2"/>
    <p:sldLayoutId id="2147487796" r:id="rId3"/>
    <p:sldLayoutId id="2147487797" r:id="rId4"/>
    <p:sldLayoutId id="2147487798" r:id="rId5"/>
    <p:sldLayoutId id="2147487799" r:id="rId6"/>
    <p:sldLayoutId id="2147487800" r:id="rId7"/>
    <p:sldLayoutId id="2147487801" r:id="rId8"/>
    <p:sldLayoutId id="2147487802" r:id="rId9"/>
    <p:sldLayoutId id="2147487803" r:id="rId10"/>
    <p:sldLayoutId id="2147487804" r:id="rId11"/>
    <p:sldLayoutId id="214748780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  <a:cs typeface="Arial" pitchFamily="34" charset="0"/>
        </a:defRPr>
      </a:lvl9pPr>
    </p:titleStyle>
    <p:bodyStyle>
      <a:lvl1pPr marL="244475" indent="-244475" algn="l" rtl="0" eaLnBrk="0" fontAlgn="base" hangingPunct="0">
        <a:spcBef>
          <a:spcPct val="100000"/>
        </a:spcBef>
        <a:spcAft>
          <a:spcPct val="0"/>
        </a:spcAft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17488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l"/>
        <a:defRPr sz="1400">
          <a:solidFill>
            <a:schemeClr val="accent2"/>
          </a:solidFill>
          <a:latin typeface="+mn-lt"/>
          <a:cs typeface="+mn-cs"/>
        </a:defRPr>
      </a:lvl2pPr>
      <a:lvl3pPr marL="646113" indent="-180975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sz="1400" i="1">
          <a:solidFill>
            <a:schemeClr val="accent2"/>
          </a:solidFill>
          <a:latin typeface="+mn-lt"/>
          <a:cs typeface="+mn-cs"/>
        </a:defRPr>
      </a:lvl3pPr>
      <a:lvl4pPr marL="828675" indent="-18097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1000125" indent="-169863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5pPr>
      <a:lvl6pPr marL="1457325" indent="-1698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6pPr>
      <a:lvl7pPr marL="1914525" indent="-1698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7pPr>
      <a:lvl8pPr marL="2371725" indent="-1698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8pPr>
      <a:lvl9pPr marL="2828925" indent="-169863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ande.png">
            <a:extLst>
              <a:ext uri="{FF2B5EF4-FFF2-40B4-BE49-F238E27FC236}">
                <a16:creationId xmlns:a16="http://schemas.microsoft.com/office/drawing/2014/main" id="{C248AD0E-142B-0F66-E6D0-6A0AA1F22F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1" b="5482"/>
          <a:stretch>
            <a:fillRect/>
          </a:stretch>
        </p:blipFill>
        <p:spPr bwMode="auto">
          <a:xfrm>
            <a:off x="0" y="5697538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>
            <a:extLst>
              <a:ext uri="{FF2B5EF4-FFF2-40B4-BE49-F238E27FC236}">
                <a16:creationId xmlns:a16="http://schemas.microsoft.com/office/drawing/2014/main" id="{303D1E3D-9697-EC78-B806-951F61ED33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908050"/>
            <a:ext cx="34067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 descr="Hashtag+AgenceFrançaise.png">
            <a:extLst>
              <a:ext uri="{FF2B5EF4-FFF2-40B4-BE49-F238E27FC236}">
                <a16:creationId xmlns:a16="http://schemas.microsoft.com/office/drawing/2014/main" id="{50A6DA7A-1E7A-4A10-6556-FB910EC412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5792788"/>
            <a:ext cx="317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D574AFD-F63F-23FA-190D-92F5A47A54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62606" y="2636838"/>
            <a:ext cx="8135007" cy="117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Synthèse de l’étude de faisabilité du « Bus Rapid Transit » TRANSYAOUNDE</a:t>
            </a:r>
            <a:endParaRPr lang="en-US" altLang="fr-FR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462EBEC4-FD57-4447-F2AA-75A3F817FE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16013" y="3983038"/>
            <a:ext cx="7088187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24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Semaine de la mobilité active 2026</a:t>
            </a:r>
            <a:endParaRPr lang="en-US" altLang="fr-FR" sz="24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172" name="Text Placeholder 3">
            <a:extLst>
              <a:ext uri="{FF2B5EF4-FFF2-40B4-BE49-F238E27FC236}">
                <a16:creationId xmlns:a16="http://schemas.microsoft.com/office/drawing/2014/main" id="{258C808C-A0BB-4A38-5317-8D47E4754A0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059113" y="4941888"/>
            <a:ext cx="2952750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sz="18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17 </a:t>
            </a:r>
            <a:r>
              <a:rPr lang="en-US" altLang="fr-FR" sz="1800" dirty="0" err="1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juin</a:t>
            </a:r>
            <a:r>
              <a:rPr lang="en-US" altLang="fr-FR" sz="180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Coûts et modèle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8BCA8-418A-F079-5F70-C3E01D8A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189039"/>
            <a:ext cx="8166538" cy="513638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u="sng" dirty="0">
                <a:solidFill>
                  <a:srgbClr val="250E62"/>
                </a:solidFill>
              </a:rPr>
              <a:t>Coûts d’investissement :</a:t>
            </a:r>
            <a:endParaRPr lang="fr-FR" sz="2200" dirty="0">
              <a:solidFill>
                <a:srgbClr val="250E62"/>
              </a:solidFill>
            </a:endParaRP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E25B97-B79F-5D15-BF63-C10465514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02789"/>
              </p:ext>
            </p:extLst>
          </p:nvPr>
        </p:nvGraphicFramePr>
        <p:xfrm>
          <a:off x="362607" y="1702677"/>
          <a:ext cx="3066393" cy="98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393">
                  <a:extLst>
                    <a:ext uri="{9D8B030D-6E8A-4147-A177-3AD203B41FA5}">
                      <a16:colId xmlns:a16="http://schemas.microsoft.com/office/drawing/2014/main" val="2837884013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Option basse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29287"/>
                  </a:ext>
                </a:extLst>
              </a:tr>
              <a:tr h="525518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solidFill>
                            <a:srgbClr val="250E62"/>
                          </a:solidFill>
                        </a:rPr>
                        <a:t>85 M€ (56 Mds XAF)</a:t>
                      </a:r>
                      <a:endParaRPr lang="en-GB" sz="2200" dirty="0">
                        <a:solidFill>
                          <a:srgbClr val="250E6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6144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1E9769-2A05-952D-CEC8-4B68E93DE46D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4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29463D5-31CA-CCA1-7945-55B3EBB97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73556"/>
              </p:ext>
            </p:extLst>
          </p:nvPr>
        </p:nvGraphicFramePr>
        <p:xfrm>
          <a:off x="3048001" y="1866957"/>
          <a:ext cx="563141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212192-6A1C-2E4B-31D3-15A0BD07D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68878"/>
              </p:ext>
            </p:extLst>
          </p:nvPr>
        </p:nvGraphicFramePr>
        <p:xfrm>
          <a:off x="362607" y="5155323"/>
          <a:ext cx="3066393" cy="982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6393">
                  <a:extLst>
                    <a:ext uri="{9D8B030D-6E8A-4147-A177-3AD203B41FA5}">
                      <a16:colId xmlns:a16="http://schemas.microsoft.com/office/drawing/2014/main" val="2837884013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/>
                        <a:t>Option haute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729287"/>
                  </a:ext>
                </a:extLst>
              </a:tr>
              <a:tr h="525518"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solidFill>
                            <a:srgbClr val="250E62"/>
                          </a:solidFill>
                        </a:rPr>
                        <a:t>170 M€ (110 Mds XAF)</a:t>
                      </a:r>
                      <a:endParaRPr lang="en-GB" sz="2200" dirty="0">
                        <a:solidFill>
                          <a:srgbClr val="250E6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614408"/>
                  </a:ext>
                </a:extLst>
              </a:tr>
            </a:tbl>
          </a:graphicData>
        </a:graphic>
      </p:graphicFrame>
      <p:sp>
        <p:nvSpPr>
          <p:cNvPr id="10" name="ZoneTexte 7">
            <a:extLst>
              <a:ext uri="{FF2B5EF4-FFF2-40B4-BE49-F238E27FC236}">
                <a16:creationId xmlns:a16="http://schemas.microsoft.com/office/drawing/2014/main" id="{D5DC098B-6205-3C8D-1EAF-FD73A045A346}"/>
              </a:ext>
            </a:extLst>
          </p:cNvPr>
          <p:cNvSpPr txBox="1"/>
          <p:nvPr/>
        </p:nvSpPr>
        <p:spPr>
          <a:xfrm>
            <a:off x="570786" y="3341784"/>
            <a:ext cx="255587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200" b="1" dirty="0">
                <a:solidFill>
                  <a:srgbClr val="250E62"/>
                </a:solidFill>
                <a:latin typeface="+mn-lt"/>
              </a:rPr>
              <a:t>+1,7 Mds XAF/an</a:t>
            </a:r>
          </a:p>
          <a:p>
            <a:pPr>
              <a:defRPr/>
            </a:pPr>
            <a:r>
              <a:rPr lang="fr-FR" sz="2200" dirty="0">
                <a:solidFill>
                  <a:srgbClr val="250E62"/>
                </a:solidFill>
              </a:rPr>
              <a:t>Exploitation et maintenance</a:t>
            </a:r>
          </a:p>
        </p:txBody>
      </p:sp>
    </p:spTree>
    <p:extLst>
      <p:ext uri="{BB962C8B-B14F-4D97-AF65-F5344CB8AC3E}">
        <p14:creationId xmlns:p14="http://schemas.microsoft.com/office/powerpoint/2010/main" val="292398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Coûts et modèle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8BCA8-418A-F079-5F70-C3E01D8A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641" y="1415747"/>
            <a:ext cx="3736427" cy="513638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u="sng" dirty="0">
                <a:solidFill>
                  <a:srgbClr val="250E62"/>
                </a:solidFill>
              </a:rPr>
              <a:t>Modèle économique</a:t>
            </a:r>
            <a:endParaRPr lang="fr-FR" sz="2200" dirty="0">
              <a:solidFill>
                <a:srgbClr val="250E62"/>
              </a:solidFill>
            </a:endParaRP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831AEA45-ABB2-B20C-F3A4-B88D12C66EF9}"/>
              </a:ext>
            </a:extLst>
          </p:cNvPr>
          <p:cNvSpPr txBox="1">
            <a:spLocks/>
          </p:cNvSpPr>
          <p:nvPr/>
        </p:nvSpPr>
        <p:spPr bwMode="auto">
          <a:xfrm>
            <a:off x="1548641" y="2115123"/>
            <a:ext cx="7106628" cy="21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L’étude conclut que :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Le système peut atteindre un </a:t>
            </a:r>
            <a:r>
              <a:rPr lang="fr-FR" sz="2200" b="1" kern="0" dirty="0">
                <a:solidFill>
                  <a:srgbClr val="250E62"/>
                </a:solidFill>
              </a:rPr>
              <a:t>équilibre d’exploitation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Il pourrait même générer un excédent dès les premières années (estimé à 322 MXAF par an)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Une opération confiée à un opérateur privé paraît la solution la plus réaliste</a:t>
            </a:r>
          </a:p>
        </p:txBody>
      </p:sp>
      <p:pic>
        <p:nvPicPr>
          <p:cNvPr id="5" name="Image 17">
            <a:extLst>
              <a:ext uri="{FF2B5EF4-FFF2-40B4-BE49-F238E27FC236}">
                <a16:creationId xmlns:a16="http://schemas.microsoft.com/office/drawing/2014/main" id="{2E32BBE8-82BE-F699-A8E6-8A3C4C540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524" y="1065829"/>
            <a:ext cx="1151117" cy="11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DBC9901-315A-DE47-7720-49BC96AB0DCB}"/>
              </a:ext>
            </a:extLst>
          </p:cNvPr>
          <p:cNvSpPr txBox="1">
            <a:spLocks/>
          </p:cNvSpPr>
          <p:nvPr/>
        </p:nvSpPr>
        <p:spPr bwMode="auto">
          <a:xfrm>
            <a:off x="1734207" y="4305407"/>
            <a:ext cx="7012918" cy="51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kern="0" dirty="0">
                <a:solidFill>
                  <a:srgbClr val="C00000"/>
                </a:solidFill>
              </a:rPr>
              <a:t>Le projet crée davantage de valeur qu’il n’en coûte</a:t>
            </a:r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2898EFE9-71D7-FA87-C2DA-0A375649C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875" y="4866694"/>
            <a:ext cx="2302236" cy="11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63CF15C-1608-E71B-001B-D245ACA5CB0F}"/>
              </a:ext>
            </a:extLst>
          </p:cNvPr>
          <p:cNvSpPr txBox="1">
            <a:spLocks/>
          </p:cNvSpPr>
          <p:nvPr/>
        </p:nvSpPr>
        <p:spPr bwMode="auto">
          <a:xfrm>
            <a:off x="2550651" y="4866694"/>
            <a:ext cx="6196474" cy="115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TRI socio-économique : </a:t>
            </a:r>
            <a:r>
              <a:rPr lang="fr-FR" sz="2200" b="1" kern="0" dirty="0">
                <a:solidFill>
                  <a:srgbClr val="250E62"/>
                </a:solidFill>
              </a:rPr>
              <a:t>16%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Valeur actuelle nette : </a:t>
            </a:r>
            <a:r>
              <a:rPr lang="fr-FR" sz="2200" b="1" kern="0" dirty="0">
                <a:solidFill>
                  <a:srgbClr val="250E62"/>
                </a:solidFill>
              </a:rPr>
              <a:t>110 M€ (72,2 Mds XAF)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7FF7B-3415-89F7-5F05-2225A130B153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4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ZoneTexte 7">
            <a:extLst>
              <a:ext uri="{FF2B5EF4-FFF2-40B4-BE49-F238E27FC236}">
                <a16:creationId xmlns:a16="http://schemas.microsoft.com/office/drawing/2014/main" id="{5A2F9BEB-058F-D080-A69D-704C8B7A666E}"/>
              </a:ext>
            </a:extLst>
          </p:cNvPr>
          <p:cNvSpPr txBox="1"/>
          <p:nvPr/>
        </p:nvSpPr>
        <p:spPr>
          <a:xfrm>
            <a:off x="5410201" y="1108950"/>
            <a:ext cx="30868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200" b="1" dirty="0">
                <a:solidFill>
                  <a:srgbClr val="250E62"/>
                </a:solidFill>
                <a:latin typeface="+mn-lt"/>
              </a:rPr>
              <a:t>Tarif moyen 200 XAF Recettes : 2 Mds XAF</a:t>
            </a:r>
            <a:endParaRPr lang="fr-FR" sz="2200" dirty="0">
              <a:solidFill>
                <a:srgbClr val="250E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2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Principaux bénéfices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F235FFC-97AB-BF47-625D-B329CAD4F86D}"/>
              </a:ext>
            </a:extLst>
          </p:cNvPr>
          <p:cNvSpPr txBox="1">
            <a:spLocks/>
          </p:cNvSpPr>
          <p:nvPr/>
        </p:nvSpPr>
        <p:spPr bwMode="auto">
          <a:xfrm>
            <a:off x="1876097" y="1252562"/>
            <a:ext cx="6620997" cy="4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Environnement</a:t>
            </a:r>
          </a:p>
        </p:txBody>
      </p:sp>
      <p:pic>
        <p:nvPicPr>
          <p:cNvPr id="8" name="Image 17">
            <a:extLst>
              <a:ext uri="{FF2B5EF4-FFF2-40B4-BE49-F238E27FC236}">
                <a16:creationId xmlns:a16="http://schemas.microsoft.com/office/drawing/2014/main" id="{69360FD5-CE81-58EC-A5D6-A892B981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289" y="1157967"/>
            <a:ext cx="1151117" cy="11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BC637AD-34AD-40C7-E9B8-60E483D435E3}"/>
              </a:ext>
            </a:extLst>
          </p:cNvPr>
          <p:cNvSpPr txBox="1">
            <a:spLocks/>
          </p:cNvSpPr>
          <p:nvPr/>
        </p:nvSpPr>
        <p:spPr bwMode="auto">
          <a:xfrm>
            <a:off x="1876096" y="3788009"/>
            <a:ext cx="6620997" cy="4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Mobilité</a:t>
            </a:r>
          </a:p>
        </p:txBody>
      </p:sp>
      <p:pic>
        <p:nvPicPr>
          <p:cNvPr id="10" name="Image 17">
            <a:extLst>
              <a:ext uri="{FF2B5EF4-FFF2-40B4-BE49-F238E27FC236}">
                <a16:creationId xmlns:a16="http://schemas.microsoft.com/office/drawing/2014/main" id="{0D5AFD19-08D7-B795-6E30-32EBCBD0A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288" y="3429000"/>
            <a:ext cx="1151117" cy="11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25046FF-A7D4-BC7B-F0BA-45A4CDCF35D0}"/>
              </a:ext>
            </a:extLst>
          </p:cNvPr>
          <p:cNvSpPr txBox="1">
            <a:spLocks/>
          </p:cNvSpPr>
          <p:nvPr/>
        </p:nvSpPr>
        <p:spPr bwMode="auto">
          <a:xfrm>
            <a:off x="2396359" y="1745547"/>
            <a:ext cx="6334352" cy="182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Réduction annuelle de 21 000 t de CO</a:t>
            </a:r>
            <a:r>
              <a:rPr lang="fr-FR" sz="2200" kern="0" baseline="-25000" dirty="0">
                <a:solidFill>
                  <a:srgbClr val="250E62"/>
                </a:solidFill>
              </a:rPr>
              <a:t>2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Baisse de la pollution atmosphérique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Réduction des nuisances sonores</a:t>
            </a:r>
            <a:endParaRPr lang="fr-FR" sz="2200" b="1" kern="0" dirty="0">
              <a:solidFill>
                <a:srgbClr val="250E62"/>
              </a:solidFill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06E940A-B92B-B56E-C859-58434115C54F}"/>
              </a:ext>
            </a:extLst>
          </p:cNvPr>
          <p:cNvSpPr txBox="1">
            <a:spLocks/>
          </p:cNvSpPr>
          <p:nvPr/>
        </p:nvSpPr>
        <p:spPr bwMode="auto">
          <a:xfrm>
            <a:off x="2396359" y="4285424"/>
            <a:ext cx="6253134" cy="17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Réduction des temps de trajet (60 min vs 80)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Meilleure régularité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Moins de congestion</a:t>
            </a:r>
            <a:endParaRPr lang="fr-FR" sz="2200" b="1" kern="0" dirty="0">
              <a:solidFill>
                <a:srgbClr val="250E6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74FB2-FEAD-D7D4-2889-00E91EF8E99D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5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14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Principaux bénéfices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F235FFC-97AB-BF47-625D-B329CAD4F86D}"/>
              </a:ext>
            </a:extLst>
          </p:cNvPr>
          <p:cNvSpPr txBox="1">
            <a:spLocks/>
          </p:cNvSpPr>
          <p:nvPr/>
        </p:nvSpPr>
        <p:spPr bwMode="auto">
          <a:xfrm>
            <a:off x="1876097" y="1252562"/>
            <a:ext cx="6620997" cy="4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Sécurité</a:t>
            </a:r>
          </a:p>
        </p:txBody>
      </p:sp>
      <p:pic>
        <p:nvPicPr>
          <p:cNvPr id="8" name="Image 17">
            <a:extLst>
              <a:ext uri="{FF2B5EF4-FFF2-40B4-BE49-F238E27FC236}">
                <a16:creationId xmlns:a16="http://schemas.microsoft.com/office/drawing/2014/main" id="{69360FD5-CE81-58EC-A5D6-A892B981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289" y="1157967"/>
            <a:ext cx="1151117" cy="11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BC637AD-34AD-40C7-E9B8-60E483D435E3}"/>
              </a:ext>
            </a:extLst>
          </p:cNvPr>
          <p:cNvSpPr txBox="1">
            <a:spLocks/>
          </p:cNvSpPr>
          <p:nvPr/>
        </p:nvSpPr>
        <p:spPr bwMode="auto">
          <a:xfrm>
            <a:off x="1876096" y="3788009"/>
            <a:ext cx="6620997" cy="4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Inclusion sociale</a:t>
            </a:r>
          </a:p>
        </p:txBody>
      </p:sp>
      <p:pic>
        <p:nvPicPr>
          <p:cNvPr id="10" name="Image 17">
            <a:extLst>
              <a:ext uri="{FF2B5EF4-FFF2-40B4-BE49-F238E27FC236}">
                <a16:creationId xmlns:a16="http://schemas.microsoft.com/office/drawing/2014/main" id="{0D5AFD19-08D7-B795-6E30-32EBCBD0A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288" y="3429000"/>
            <a:ext cx="1151117" cy="11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25046FF-A7D4-BC7B-F0BA-45A4CDCF35D0}"/>
              </a:ext>
            </a:extLst>
          </p:cNvPr>
          <p:cNvSpPr txBox="1">
            <a:spLocks/>
          </p:cNvSpPr>
          <p:nvPr/>
        </p:nvSpPr>
        <p:spPr bwMode="auto">
          <a:xfrm>
            <a:off x="2396359" y="1745547"/>
            <a:ext cx="6334352" cy="132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Diminution des risques d’accidents</a:t>
            </a:r>
            <a:endParaRPr lang="fr-FR" sz="2200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Amélioration du sentiment de sécurité dans les transports</a:t>
            </a:r>
            <a:endParaRPr lang="fr-FR" sz="2200" b="1" kern="0" dirty="0">
              <a:solidFill>
                <a:srgbClr val="250E62"/>
              </a:solidFill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06E940A-B92B-B56E-C859-58434115C54F}"/>
              </a:ext>
            </a:extLst>
          </p:cNvPr>
          <p:cNvSpPr txBox="1">
            <a:spLocks/>
          </p:cNvSpPr>
          <p:nvPr/>
        </p:nvSpPr>
        <p:spPr bwMode="auto">
          <a:xfrm>
            <a:off x="2396359" y="4285425"/>
            <a:ext cx="6253134" cy="115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Meilleure accessibilité pour les femmes, les enfants, les personnes âgées et les personnes à mobilité réduite</a:t>
            </a:r>
            <a:endParaRPr lang="fr-FR" sz="2200" b="1" kern="0" dirty="0">
              <a:solidFill>
                <a:srgbClr val="250E6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5AA8D-3C2B-D444-5C7A-CB2157E56479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5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849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Conditions de réussite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F235FFC-97AB-BF47-625D-B329CAD4F86D}"/>
              </a:ext>
            </a:extLst>
          </p:cNvPr>
          <p:cNvSpPr txBox="1">
            <a:spLocks/>
          </p:cNvSpPr>
          <p:nvPr/>
        </p:nvSpPr>
        <p:spPr bwMode="auto">
          <a:xfrm>
            <a:off x="396876" y="2021529"/>
            <a:ext cx="4041007" cy="28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Modernisation des transports</a:t>
            </a:r>
            <a:endParaRPr lang="fr-FR" sz="2200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Meilleure organisation des lignes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Intégration progressive des opérateurs existants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23354-6487-7BD0-6632-32FF9C23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83" y="2806261"/>
            <a:ext cx="4309241" cy="3231931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9F70D03-BB3D-3ED7-CE90-83F62E55B691}"/>
              </a:ext>
            </a:extLst>
          </p:cNvPr>
          <p:cNvSpPr txBox="1">
            <a:spLocks/>
          </p:cNvSpPr>
          <p:nvPr/>
        </p:nvSpPr>
        <p:spPr bwMode="auto">
          <a:xfrm>
            <a:off x="396876" y="1554732"/>
            <a:ext cx="4466897" cy="36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Réforme du transport artisanal</a:t>
            </a:r>
            <a:endParaRPr lang="fr-FR" sz="2200" kern="0" dirty="0">
              <a:solidFill>
                <a:srgbClr val="250E6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792D3-10C1-37E0-6CD6-C94C4154FC63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6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4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Conditions de réussite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F235FFC-97AB-BF47-625D-B329CAD4F86D}"/>
              </a:ext>
            </a:extLst>
          </p:cNvPr>
          <p:cNvSpPr txBox="1">
            <a:spLocks/>
          </p:cNvSpPr>
          <p:nvPr/>
        </p:nvSpPr>
        <p:spPr bwMode="auto">
          <a:xfrm>
            <a:off x="396876" y="2021529"/>
            <a:ext cx="3831021" cy="310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Maîtrise d’ouvrage forte portée par la CUY</a:t>
            </a:r>
            <a:endParaRPr lang="fr-FR" sz="2200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Assistance technique spécialisée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Coordination étroite entre Etat, collectivités et opérateurs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23354-6487-7BD0-6632-32FF9C23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7883" y="2808365"/>
            <a:ext cx="4309241" cy="3227722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9F70D03-BB3D-3ED7-CE90-83F62E55B691}"/>
              </a:ext>
            </a:extLst>
          </p:cNvPr>
          <p:cNvSpPr txBox="1">
            <a:spLocks/>
          </p:cNvSpPr>
          <p:nvPr/>
        </p:nvSpPr>
        <p:spPr bwMode="auto">
          <a:xfrm>
            <a:off x="396876" y="1554732"/>
            <a:ext cx="4466897" cy="36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Gouvernance</a:t>
            </a:r>
            <a:endParaRPr lang="fr-FR" sz="2200" kern="0" dirty="0">
              <a:solidFill>
                <a:srgbClr val="250E6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D1FDA0-3C1F-D453-C389-EEE27E9AEF89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6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259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Etapes de mise en œuvre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F235FFC-97AB-BF47-625D-B329CAD4F86D}"/>
              </a:ext>
            </a:extLst>
          </p:cNvPr>
          <p:cNvSpPr txBox="1">
            <a:spLocks/>
          </p:cNvSpPr>
          <p:nvPr/>
        </p:nvSpPr>
        <p:spPr bwMode="auto">
          <a:xfrm>
            <a:off x="396876" y="1308538"/>
            <a:ext cx="8350249" cy="38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Mobilisation d’une AMO et structuration du pilotage par la CUY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Etudes détaillées et montage</a:t>
            </a:r>
            <a:endParaRPr lang="fr-FR" sz="2200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Passation des marchés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Travaux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Pré-exploitation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kern="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kern="0" dirty="0">
                <a:solidFill>
                  <a:srgbClr val="250E62"/>
                </a:solidFill>
              </a:rPr>
              <a:t>Mis en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3D7E3-2A68-D637-15D4-C5BF46120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9428" y="2065940"/>
            <a:ext cx="3483522" cy="3483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DA819-1E9F-439C-9167-C35B978B766E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7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57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Conclusion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F235FFC-97AB-BF47-625D-B329CAD4F86D}"/>
              </a:ext>
            </a:extLst>
          </p:cNvPr>
          <p:cNvSpPr txBox="1">
            <a:spLocks/>
          </p:cNvSpPr>
          <p:nvPr/>
        </p:nvSpPr>
        <p:spPr bwMode="auto">
          <a:xfrm>
            <a:off x="1331911" y="2217683"/>
            <a:ext cx="7415213" cy="315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Forte demande de transport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kern="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Coût maîtrisé pour un projet structurant</a:t>
            </a:r>
            <a:endParaRPr lang="fr-FR" sz="2200" kern="0" baseline="-250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baseline="-2500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Exploitation potentiellement équilibrée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fr-FR" sz="2200" b="1" kern="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Bénéfices environnementaux majeurs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kern="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Amélioration de la mobilité et de la qualité de vie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37DBE6FA-B8F4-89B1-E8AD-87448D8BB976}"/>
              </a:ext>
            </a:extLst>
          </p:cNvPr>
          <p:cNvSpPr txBox="1">
            <a:spLocks/>
          </p:cNvSpPr>
          <p:nvPr/>
        </p:nvSpPr>
        <p:spPr bwMode="auto">
          <a:xfrm>
            <a:off x="357352" y="1208690"/>
            <a:ext cx="8350249" cy="82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L’étude conclut que le projet </a:t>
            </a:r>
            <a:r>
              <a:rPr lang="fr-FR" sz="2200" kern="0" dirty="0" err="1">
                <a:solidFill>
                  <a:srgbClr val="250E62"/>
                </a:solidFill>
              </a:rPr>
              <a:t>TransYaoundé</a:t>
            </a:r>
            <a:r>
              <a:rPr lang="fr-FR" sz="2200" kern="0" dirty="0">
                <a:solidFill>
                  <a:srgbClr val="250E62"/>
                </a:solidFill>
              </a:rPr>
              <a:t> est </a:t>
            </a:r>
            <a:r>
              <a:rPr lang="fr-FR" sz="2200" b="1" kern="0" dirty="0">
                <a:solidFill>
                  <a:srgbClr val="250E62"/>
                </a:solidFill>
              </a:rPr>
              <a:t>techniquement, économiquement et socialement faisable</a:t>
            </a:r>
            <a:r>
              <a:rPr lang="fr-FR" sz="2200" kern="0" dirty="0">
                <a:solidFill>
                  <a:srgbClr val="250E62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1CC43-9C44-CDC8-7E15-AB298EFEC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0" y="2144111"/>
            <a:ext cx="507881" cy="455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28BCA6-7A1A-F126-3EF4-CF43F9B22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9" y="2834979"/>
            <a:ext cx="507881" cy="455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A6AC4-D559-2E6D-DC10-817081AF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9" y="3437401"/>
            <a:ext cx="507881" cy="455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4961B7-15B5-ECD1-09CF-829565DD3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8" y="4091997"/>
            <a:ext cx="507881" cy="455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353A1-F900-EE87-CDC2-3768011DE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8" y="4814397"/>
            <a:ext cx="507881" cy="4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38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Conclusion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F235FFC-97AB-BF47-625D-B329CAD4F86D}"/>
              </a:ext>
            </a:extLst>
          </p:cNvPr>
          <p:cNvSpPr txBox="1">
            <a:spLocks/>
          </p:cNvSpPr>
          <p:nvPr/>
        </p:nvSpPr>
        <p:spPr bwMode="auto">
          <a:xfrm>
            <a:off x="396875" y="1347952"/>
            <a:ext cx="8350248" cy="110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Le BRT </a:t>
            </a:r>
            <a:r>
              <a:rPr lang="fr-FR" sz="2200" b="1" kern="0" dirty="0" err="1">
                <a:solidFill>
                  <a:srgbClr val="250E62"/>
                </a:solidFill>
              </a:rPr>
              <a:t>TransYaoundé</a:t>
            </a:r>
            <a:r>
              <a:rPr lang="fr-FR" sz="2200" b="1" kern="0" dirty="0">
                <a:solidFill>
                  <a:srgbClr val="250E62"/>
                </a:solidFill>
              </a:rPr>
              <a:t> apparaît comme un projet structurant capable de transformer durablement la mobilité urbaine de Yaoundé.</a:t>
            </a:r>
            <a:endParaRPr lang="fr-FR" sz="2200" kern="0" dirty="0">
              <a:solidFill>
                <a:srgbClr val="250E6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353A1-F900-EE87-CDC2-3768011DE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0530" y="2421257"/>
            <a:ext cx="2222938" cy="2233488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B47DF-B77E-B442-9798-F882B19163D4}"/>
              </a:ext>
            </a:extLst>
          </p:cNvPr>
          <p:cNvSpPr txBox="1">
            <a:spLocks/>
          </p:cNvSpPr>
          <p:nvPr/>
        </p:nvSpPr>
        <p:spPr bwMode="auto">
          <a:xfrm>
            <a:off x="396875" y="4887308"/>
            <a:ext cx="8350248" cy="110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Réussir l’intégration du BRT avec le transport artisanal, et mettre en place une gouvernance solide pour conduire le projet jusqu’à sa mise en service constituent les principaux défis.</a:t>
            </a:r>
          </a:p>
        </p:txBody>
      </p:sp>
    </p:spTree>
    <p:extLst>
      <p:ext uri="{BB962C8B-B14F-4D97-AF65-F5344CB8AC3E}">
        <p14:creationId xmlns:p14="http://schemas.microsoft.com/office/powerpoint/2010/main" val="245435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A492157E-F276-8535-B252-821F16364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3141663"/>
            <a:ext cx="5256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3200" b="1" dirty="0">
                <a:solidFill>
                  <a:srgbClr val="1C0E5D"/>
                </a:solidFill>
                <a:latin typeface="Century Gothic" panose="020B0502020202020204" pitchFamily="34" charset="0"/>
              </a:rPr>
              <a:t>Merci de </a:t>
            </a:r>
            <a:r>
              <a:rPr lang="en-US" altLang="fr-FR" sz="3200" b="1" dirty="0" err="1">
                <a:solidFill>
                  <a:srgbClr val="1C0E5D"/>
                </a:solidFill>
                <a:latin typeface="Century Gothic" panose="020B0502020202020204" pitchFamily="34" charset="0"/>
              </a:rPr>
              <a:t>votre</a:t>
            </a:r>
            <a:r>
              <a:rPr lang="en-US" altLang="fr-FR" sz="3200" b="1" dirty="0">
                <a:solidFill>
                  <a:srgbClr val="1C0E5D"/>
                </a:solidFill>
                <a:latin typeface="Century Gothic" panose="020B0502020202020204" pitchFamily="34" charset="0"/>
              </a:rPr>
              <a:t> attention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B90265EB-99A0-A59C-C3BC-AAD0E078E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300663"/>
            <a:ext cx="459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sz="1400">
                <a:solidFill>
                  <a:srgbClr val="1C0E5D"/>
                </a:solidFill>
                <a:latin typeface="Century Gothic" panose="020B0502020202020204" pitchFamily="34" charset="0"/>
              </a:rPr>
              <a:t>afd.fr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re 1">
            <a:extLst>
              <a:ext uri="{FF2B5EF4-FFF2-40B4-BE49-F238E27FC236}">
                <a16:creationId xmlns:a16="http://schemas.microsoft.com/office/drawing/2014/main" id="{B8B1587C-E1BB-947D-CDD3-48CDCE64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325" y="394136"/>
            <a:ext cx="7627937" cy="630621"/>
          </a:xfrm>
        </p:spPr>
        <p:txBody>
          <a:bodyPr/>
          <a:lstStyle/>
          <a:p>
            <a:pPr>
              <a:defRPr/>
            </a:pPr>
            <a:r>
              <a:rPr lang="fr-FR" altLang="fr-FR" sz="2800" b="1" kern="1200" dirty="0">
                <a:solidFill>
                  <a:srgbClr val="250E62"/>
                </a:solidFill>
              </a:rPr>
              <a:t>Sommaire</a:t>
            </a:r>
          </a:p>
        </p:txBody>
      </p:sp>
      <p:sp>
        <p:nvSpPr>
          <p:cNvPr id="9229" name="Espace réservé du numéro de diapositive 1">
            <a:extLst>
              <a:ext uri="{FF2B5EF4-FFF2-40B4-BE49-F238E27FC236}">
                <a16:creationId xmlns:a16="http://schemas.microsoft.com/office/drawing/2014/main" id="{1E1B8E8E-69D9-C70C-883F-3F64E1E4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DD7A2E-217A-4EF1-B5AA-C470E5B51A0C}" type="slidenum">
              <a:rPr lang="fr-FR" altLang="fr-FR" smtClean="0">
                <a:solidFill>
                  <a:srgbClr val="250E62"/>
                </a:solidFill>
              </a:rPr>
              <a:pPr/>
              <a:t>2</a:t>
            </a:fld>
            <a:endParaRPr lang="fr-FR" altLang="fr-FR">
              <a:solidFill>
                <a:srgbClr val="250E62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C33D31C-C891-68D8-E8AB-FD31DD5E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325" y="1277007"/>
            <a:ext cx="7418388" cy="4633120"/>
          </a:xfrm>
        </p:spPr>
        <p:txBody>
          <a:bodyPr/>
          <a:lstStyle/>
          <a:p>
            <a:pPr marL="457200" indent="-457200">
              <a:spcBef>
                <a:spcPts val="1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250E62"/>
                </a:solidFill>
              </a:rPr>
              <a:t>Contexte et objectif</a:t>
            </a:r>
          </a:p>
          <a:p>
            <a:pPr marL="457200" indent="-457200">
              <a:spcBef>
                <a:spcPts val="1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250E62"/>
                </a:solidFill>
              </a:rPr>
              <a:t>Présentation du projet</a:t>
            </a:r>
          </a:p>
          <a:p>
            <a:pPr marL="457200" indent="-457200">
              <a:spcBef>
                <a:spcPts val="1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250E62"/>
                </a:solidFill>
              </a:rPr>
              <a:t>Résultats de fréquentation</a:t>
            </a:r>
          </a:p>
          <a:p>
            <a:pPr marL="457200" indent="-457200">
              <a:spcBef>
                <a:spcPts val="1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250E62"/>
                </a:solidFill>
              </a:rPr>
              <a:t>Coûts et modèle économique</a:t>
            </a:r>
          </a:p>
          <a:p>
            <a:pPr marL="457200" indent="-457200">
              <a:spcBef>
                <a:spcPts val="1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250E62"/>
                </a:solidFill>
              </a:rPr>
              <a:t>Principaux bénéfices</a:t>
            </a:r>
          </a:p>
          <a:p>
            <a:pPr marL="457200" indent="-457200">
              <a:spcBef>
                <a:spcPts val="1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250E62"/>
                </a:solidFill>
              </a:rPr>
              <a:t>Conditions de réussite</a:t>
            </a:r>
          </a:p>
          <a:p>
            <a:pPr marL="457200" indent="-457200">
              <a:spcBef>
                <a:spcPts val="10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fr-FR" sz="2200" dirty="0">
                <a:solidFill>
                  <a:srgbClr val="250E62"/>
                </a:solidFill>
              </a:rPr>
              <a:t>Etapes de mise en œuvre</a:t>
            </a:r>
          </a:p>
          <a:p>
            <a:pPr marL="0" indent="0">
              <a:spcBef>
                <a:spcPts val="100"/>
              </a:spcBef>
              <a:spcAft>
                <a:spcPts val="1800"/>
              </a:spcAft>
              <a:buNone/>
              <a:defRPr/>
            </a:pPr>
            <a:r>
              <a:rPr lang="fr-FR" sz="2200" dirty="0">
                <a:solidFill>
                  <a:srgbClr val="250E62"/>
                </a:solidFill>
              </a:rPr>
              <a:t>Conclusion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Contexte et 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8BCA8-418A-F079-5F70-C3E01D8A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2448337"/>
            <a:ext cx="4354019" cy="3461790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dirty="0">
                <a:solidFill>
                  <a:srgbClr val="250E62"/>
                </a:solidFill>
              </a:rPr>
              <a:t>La ville de Yaoundé connaît :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Une forte croissance démographique et urbaine.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Une congestion routière croissante sur l’axe nord-sud.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Une dépendance au transport artisanal (taxis collectifs et motos-taxis).</a:t>
            </a: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Une offre de transport collectif structurée insuffisante.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25497-C9D7-612B-641F-FFC11EB2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626" y="3437731"/>
            <a:ext cx="4064766" cy="2709844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3DC498C-2022-22D6-D0B3-3F0BCDCEEECE}"/>
              </a:ext>
            </a:extLst>
          </p:cNvPr>
          <p:cNvSpPr txBox="1">
            <a:spLocks/>
          </p:cNvSpPr>
          <p:nvPr/>
        </p:nvSpPr>
        <p:spPr bwMode="auto">
          <a:xfrm>
            <a:off x="1715923" y="1500750"/>
            <a:ext cx="3000703" cy="47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Font typeface="Wingdings" panose="05000000000000000000" pitchFamily="2" charset="2"/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Pourquoi ce projet ?</a:t>
            </a:r>
            <a:endParaRPr lang="fr-FR" sz="2200" kern="0" dirty="0">
              <a:solidFill>
                <a:srgbClr val="250E62"/>
              </a:solidFill>
            </a:endParaRPr>
          </a:p>
        </p:txBody>
      </p:sp>
      <p:pic>
        <p:nvPicPr>
          <p:cNvPr id="6" name="Image 17">
            <a:extLst>
              <a:ext uri="{FF2B5EF4-FFF2-40B4-BE49-F238E27FC236}">
                <a16:creationId xmlns:a16="http://schemas.microsoft.com/office/drawing/2014/main" id="{1CCFD208-1ADD-4F4B-8E79-00E8B438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608" y="1100413"/>
            <a:ext cx="1220949" cy="108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6419D1-179E-CB4B-066E-1F90FA6A38E8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1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Contexte et 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8BCA8-418A-F079-5F70-C3E01D8A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8" y="2258016"/>
            <a:ext cx="4354019" cy="2166662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dirty="0">
                <a:solidFill>
                  <a:srgbClr val="250E62"/>
                </a:solidFill>
              </a:rPr>
              <a:t>Mettre en place un système de </a:t>
            </a:r>
            <a:r>
              <a:rPr lang="fr-FR" sz="2200" b="1" dirty="0">
                <a:solidFill>
                  <a:srgbClr val="250E62"/>
                </a:solidFill>
              </a:rPr>
              <a:t>Bus Rapid Transit (BRT)</a:t>
            </a:r>
            <a:r>
              <a:rPr lang="fr-FR" sz="2200" dirty="0">
                <a:solidFill>
                  <a:srgbClr val="250E62"/>
                </a:solidFill>
              </a:rPr>
              <a:t>, c’est-à-dire un transport de masse en site propre offrant un niveau de service proche du métro, mais avec des autobus.</a:t>
            </a:r>
          </a:p>
          <a:p>
            <a:pPr>
              <a:spcBef>
                <a:spcPts val="900"/>
              </a:spcBef>
              <a:defRPr/>
            </a:pPr>
            <a:endParaRPr lang="fr-FR" sz="2200" dirty="0">
              <a:solidFill>
                <a:srgbClr val="250E62"/>
              </a:solidFill>
            </a:endParaRP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25497-C9D7-612B-641F-FFC11EB20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626" y="3439086"/>
            <a:ext cx="4064766" cy="2707134"/>
          </a:xfrm>
          <a:prstGeom prst="rect">
            <a:avLst/>
          </a:prstGeom>
        </p:spPr>
      </p:pic>
      <p:pic>
        <p:nvPicPr>
          <p:cNvPr id="2" name="Image 17">
            <a:extLst>
              <a:ext uri="{FF2B5EF4-FFF2-40B4-BE49-F238E27FC236}">
                <a16:creationId xmlns:a16="http://schemas.microsoft.com/office/drawing/2014/main" id="{4BA10F3E-EA66-8D82-A548-5648F654D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8" y="1065829"/>
            <a:ext cx="1220949" cy="11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A8B6FEE-2F0A-D633-3884-0A4E094A6714}"/>
              </a:ext>
            </a:extLst>
          </p:cNvPr>
          <p:cNvSpPr txBox="1">
            <a:spLocks/>
          </p:cNvSpPr>
          <p:nvPr/>
        </p:nvSpPr>
        <p:spPr bwMode="auto">
          <a:xfrm>
            <a:off x="1583557" y="1567208"/>
            <a:ext cx="1392620" cy="44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Font typeface="Wingdings" panose="05000000000000000000" pitchFamily="2" charset="2"/>
              <a:buNone/>
              <a:defRPr/>
            </a:pPr>
            <a:r>
              <a:rPr lang="fr-FR" sz="2200" b="1" u="sng" kern="0" dirty="0">
                <a:solidFill>
                  <a:srgbClr val="250E62"/>
                </a:solidFill>
              </a:rPr>
              <a:t>Objectif</a:t>
            </a:r>
            <a:endParaRPr lang="fr-FR" sz="2200" kern="0" dirty="0">
              <a:solidFill>
                <a:srgbClr val="250E6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21E7F-5A71-DC0E-4D8C-2F06490F1270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1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564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Présentation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8BCA8-418A-F079-5F70-C3E01D8A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6428" y="1135379"/>
            <a:ext cx="5029199" cy="4786093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u="sng" dirty="0">
                <a:solidFill>
                  <a:srgbClr val="250E62"/>
                </a:solidFill>
              </a:rPr>
              <a:t>Vision globale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dirty="0">
                <a:solidFill>
                  <a:srgbClr val="250E62"/>
                </a:solidFill>
              </a:rPr>
              <a:t>Le BRT n’est pas conçu pour remplacer totalement les taxis et les motos-taxis, mais pour :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Structurer les déplacements majeurs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Améliorer la performance globale du système de mobilité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Favoriser une complémentarité entre les modes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1AC32-EE27-F3F0-8FA0-83DD40D55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55863"/>
          <a:stretch/>
        </p:blipFill>
        <p:spPr>
          <a:xfrm>
            <a:off x="378373" y="1135379"/>
            <a:ext cx="3322685" cy="4786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4657D0-B677-89FF-E2E4-0B85E3F53F72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2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80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Présentation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8BCA8-418A-F079-5F70-C3E01D8A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189038"/>
            <a:ext cx="8166538" cy="482107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u="sng" dirty="0">
                <a:solidFill>
                  <a:srgbClr val="250E62"/>
                </a:solidFill>
              </a:rPr>
              <a:t>Intervenants :</a:t>
            </a:r>
            <a:endParaRPr lang="fr-FR" sz="2200" dirty="0">
              <a:solidFill>
                <a:srgbClr val="250E62"/>
              </a:solidFill>
            </a:endParaRP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5D026-0116-679A-00F6-6EDC055726D5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2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D0CEEB-D0E6-4F75-BB98-FC1314476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172" y="1912310"/>
            <a:ext cx="137985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B384E-0E11-44E6-A3B1-FF068FABD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401" y="2894330"/>
            <a:ext cx="1001395" cy="6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1">
            <a:extLst>
              <a:ext uri="{FF2B5EF4-FFF2-40B4-BE49-F238E27FC236}">
                <a16:creationId xmlns:a16="http://schemas.microsoft.com/office/drawing/2014/main" id="{6BBB9520-9989-4FA6-BE7C-B0B9D0C5766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7"/>
          <a:stretch/>
        </p:blipFill>
        <p:spPr>
          <a:xfrm>
            <a:off x="1172232" y="4188777"/>
            <a:ext cx="1695450" cy="937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59C251-230C-4CD7-901A-0C797B2346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8" t="4357" r="5183" b="2068"/>
          <a:stretch/>
        </p:blipFill>
        <p:spPr bwMode="auto">
          <a:xfrm>
            <a:off x="3968991" y="2894330"/>
            <a:ext cx="953770" cy="9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381">
            <a:extLst>
              <a:ext uri="{FF2B5EF4-FFF2-40B4-BE49-F238E27FC236}">
                <a16:creationId xmlns:a16="http://schemas.microsoft.com/office/drawing/2014/main" id="{27683809-CC1C-2B4D-91E3-0DB0CCC05B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60" y="1912310"/>
            <a:ext cx="1789430" cy="445770"/>
          </a:xfrm>
          <a:prstGeom prst="rect">
            <a:avLst/>
          </a:prstGeom>
        </p:spPr>
      </p:pic>
      <p:pic>
        <p:nvPicPr>
          <p:cNvPr id="14" name="Image 18" descr="L&amp;#39;Institut Paris Région — Wikipédia">
            <a:extLst>
              <a:ext uri="{FF2B5EF4-FFF2-40B4-BE49-F238E27FC236}">
                <a16:creationId xmlns:a16="http://schemas.microsoft.com/office/drawing/2014/main" id="{4BFECD3F-9561-BBA6-328F-2A32D1132D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6959" r="7555" b="8093"/>
          <a:stretch/>
        </p:blipFill>
        <p:spPr bwMode="auto">
          <a:xfrm>
            <a:off x="6462714" y="2731841"/>
            <a:ext cx="915035" cy="868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24">
            <a:extLst>
              <a:ext uri="{FF2B5EF4-FFF2-40B4-BE49-F238E27FC236}">
                <a16:creationId xmlns:a16="http://schemas.microsoft.com/office/drawing/2014/main" id="{33E8B66D-0007-8E32-F718-088F56DB7A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6" y="4059231"/>
            <a:ext cx="1172210" cy="450215"/>
          </a:xfrm>
          <a:prstGeom prst="rect">
            <a:avLst/>
          </a:prstGeom>
        </p:spPr>
      </p:pic>
      <p:pic>
        <p:nvPicPr>
          <p:cNvPr id="16" name="Image 20">
            <a:extLst>
              <a:ext uri="{FF2B5EF4-FFF2-40B4-BE49-F238E27FC236}">
                <a16:creationId xmlns:a16="http://schemas.microsoft.com/office/drawing/2014/main" id="{28847EC4-6A4D-0DB3-3D03-642B7A808E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30" y="5059419"/>
            <a:ext cx="1928495" cy="484505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1741FDF-63C2-6AB1-F707-79DBCFE0A2E5}"/>
              </a:ext>
            </a:extLst>
          </p:cNvPr>
          <p:cNvSpPr txBox="1">
            <a:spLocks/>
          </p:cNvSpPr>
          <p:nvPr/>
        </p:nvSpPr>
        <p:spPr bwMode="auto">
          <a:xfrm>
            <a:off x="900955" y="5676645"/>
            <a:ext cx="6842235" cy="52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Font typeface="Wingdings" panose="05000000000000000000" pitchFamily="2" charset="2"/>
              <a:buNone/>
              <a:defRPr/>
            </a:pPr>
            <a:r>
              <a:rPr lang="fr-FR" sz="2200" kern="0" dirty="0">
                <a:solidFill>
                  <a:srgbClr val="250E62"/>
                </a:solidFill>
              </a:rPr>
              <a:t>Période de l’étude : </a:t>
            </a:r>
            <a:r>
              <a:rPr lang="fr-FR" sz="2200" b="1" kern="0" dirty="0">
                <a:solidFill>
                  <a:srgbClr val="250E62"/>
                </a:solidFill>
              </a:rPr>
              <a:t>2020 – 2023</a:t>
            </a:r>
          </a:p>
        </p:txBody>
      </p:sp>
    </p:spTree>
    <p:extLst>
      <p:ext uri="{BB962C8B-B14F-4D97-AF65-F5344CB8AC3E}">
        <p14:creationId xmlns:p14="http://schemas.microsoft.com/office/powerpoint/2010/main" val="63993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Présentation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8BCA8-418A-F079-5F70-C3E01D8A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189038"/>
            <a:ext cx="5990568" cy="4628437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u="sng" dirty="0">
                <a:solidFill>
                  <a:srgbClr val="250E62"/>
                </a:solidFill>
              </a:rPr>
              <a:t>Caractéristiques principales :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Ligne BRT de 21,7 km, sur le corridor </a:t>
            </a:r>
            <a:r>
              <a:rPr lang="fr-FR" sz="2200" dirty="0" err="1">
                <a:solidFill>
                  <a:srgbClr val="250E62"/>
                </a:solidFill>
              </a:rPr>
              <a:t>Olembé</a:t>
            </a:r>
            <a:r>
              <a:rPr lang="fr-FR" sz="2200" dirty="0">
                <a:solidFill>
                  <a:srgbClr val="250E62"/>
                </a:solidFill>
              </a:rPr>
              <a:t> – </a:t>
            </a:r>
            <a:r>
              <a:rPr lang="fr-FR" sz="2200" dirty="0" err="1">
                <a:solidFill>
                  <a:srgbClr val="250E62"/>
                </a:solidFill>
              </a:rPr>
              <a:t>Ahala</a:t>
            </a:r>
            <a:endParaRPr lang="fr-FR" sz="220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29 Stations modernes, accessibles et sécurisées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Priorité aux carrefours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250E62"/>
                </a:solidFill>
              </a:rPr>
              <a:t>Exploitation par </a:t>
            </a:r>
            <a:r>
              <a:rPr lang="fr-FR" sz="2200" b="1" dirty="0">
                <a:solidFill>
                  <a:srgbClr val="250E62"/>
                </a:solidFill>
              </a:rPr>
              <a:t>bus électriques articulés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4B614-1579-10CE-76E2-40717CA7C74E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2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2D5FAA-3B19-58F4-0A69-57D45B4F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70" y="485775"/>
            <a:ext cx="1789927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6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Présentation du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78BCA8-418A-F079-5F70-C3E01D8A8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607" y="1189038"/>
            <a:ext cx="8166538" cy="3297237"/>
          </a:xfrm>
        </p:spPr>
        <p:txBody>
          <a:bodyPr/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b="1" u="sng" dirty="0">
                <a:solidFill>
                  <a:srgbClr val="250E62"/>
                </a:solidFill>
              </a:rPr>
              <a:t>Etapes de l’étude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dirty="0">
                <a:solidFill>
                  <a:srgbClr val="250E62"/>
                </a:solidFill>
              </a:rPr>
              <a:t>Phase 1 : </a:t>
            </a:r>
            <a:r>
              <a:rPr lang="fr-FR" sz="2200" b="1" dirty="0">
                <a:solidFill>
                  <a:srgbClr val="250E62"/>
                </a:solidFill>
              </a:rPr>
              <a:t>Démarrage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dirty="0">
                <a:solidFill>
                  <a:srgbClr val="250E62"/>
                </a:solidFill>
              </a:rPr>
              <a:t>Phase 2 : </a:t>
            </a:r>
            <a:r>
              <a:rPr lang="fr-FR" sz="2200" b="1" dirty="0">
                <a:solidFill>
                  <a:srgbClr val="250E62"/>
                </a:solidFill>
              </a:rPr>
              <a:t>Diagnostic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dirty="0">
                <a:solidFill>
                  <a:srgbClr val="250E62"/>
                </a:solidFill>
              </a:rPr>
              <a:t>Phase 3 : </a:t>
            </a:r>
            <a:r>
              <a:rPr lang="fr-FR" sz="2200" b="1" dirty="0">
                <a:solidFill>
                  <a:srgbClr val="250E62"/>
                </a:solidFill>
              </a:rPr>
              <a:t>Propositions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fr-FR" sz="2200" dirty="0">
              <a:solidFill>
                <a:srgbClr val="250E62"/>
              </a:solidFill>
            </a:endParaRPr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fr-FR" sz="2200" dirty="0">
                <a:solidFill>
                  <a:srgbClr val="250E62"/>
                </a:solidFill>
              </a:rPr>
              <a:t>Phase 4 : </a:t>
            </a:r>
            <a:r>
              <a:rPr lang="fr-FR" sz="2200" b="1" dirty="0">
                <a:solidFill>
                  <a:srgbClr val="250E62"/>
                </a:solidFill>
              </a:rPr>
              <a:t>Description détaillée de l’option retenue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386535-350D-B02E-3307-B3EF4AD4CE46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2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263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DB30AFE1-E45A-919F-0B7C-8D4764F2D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327679"/>
            <a:ext cx="7415212" cy="697080"/>
          </a:xfrm>
        </p:spPr>
        <p:txBody>
          <a:bodyPr/>
          <a:lstStyle/>
          <a:p>
            <a:r>
              <a:rPr lang="fr-FR" altLang="fr-FR" sz="2800" dirty="0">
                <a:solidFill>
                  <a:srgbClr val="250E62"/>
                </a:solidFill>
              </a:rPr>
              <a:t>Résultats de fréquentation</a:t>
            </a:r>
          </a:p>
        </p:txBody>
      </p:sp>
      <p:sp>
        <p:nvSpPr>
          <p:cNvPr id="10244" name="Espace réservé du numéro de diapositive 5">
            <a:extLst>
              <a:ext uri="{FF2B5EF4-FFF2-40B4-BE49-F238E27FC236}">
                <a16:creationId xmlns:a16="http://schemas.microsoft.com/office/drawing/2014/main" id="{FBE94D48-61E6-03D4-6497-EE23A6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100000"/>
              </a:spcBef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CE060-EFB0-46F7-B5E0-4481638D0417}" type="slidenum">
              <a:rPr lang="fr-FR" altLang="fr-FR" sz="900" smtClean="0">
                <a:solidFill>
                  <a:srgbClr val="250E62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900">
              <a:solidFill>
                <a:srgbClr val="250E62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980AE9-5E7D-B338-FE74-207783DE7D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045360"/>
              </p:ext>
            </p:extLst>
          </p:nvPr>
        </p:nvGraphicFramePr>
        <p:xfrm>
          <a:off x="2853560" y="986929"/>
          <a:ext cx="605395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296">
                  <a:extLst>
                    <a:ext uri="{9D8B030D-6E8A-4147-A177-3AD203B41FA5}">
                      <a16:colId xmlns:a16="http://schemas.microsoft.com/office/drawing/2014/main" val="2957980634"/>
                    </a:ext>
                  </a:extLst>
                </a:gridCol>
                <a:gridCol w="3720662">
                  <a:extLst>
                    <a:ext uri="{9D8B030D-6E8A-4147-A177-3AD203B41FA5}">
                      <a16:colId xmlns:a16="http://schemas.microsoft.com/office/drawing/2014/main" val="2102330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200" dirty="0"/>
                        <a:t>Horizon</a:t>
                      </a:r>
                      <a:endParaRPr lang="en-GB" sz="2200" dirty="0"/>
                    </a:p>
                  </a:txBody>
                  <a:tcPr>
                    <a:solidFill>
                      <a:srgbClr val="250E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/>
                        <a:t>Fréquentation quotidienne</a:t>
                      </a:r>
                      <a:endParaRPr lang="en-GB" sz="2200" dirty="0"/>
                    </a:p>
                  </a:txBody>
                  <a:tcPr>
                    <a:solidFill>
                      <a:srgbClr val="250E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59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dirty="0">
                          <a:solidFill>
                            <a:srgbClr val="250E62"/>
                          </a:solidFill>
                        </a:rPr>
                        <a:t>Mise en service</a:t>
                      </a:r>
                      <a:endParaRPr lang="en-GB" sz="2200" dirty="0">
                        <a:solidFill>
                          <a:srgbClr val="250E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>
                          <a:solidFill>
                            <a:srgbClr val="250E62"/>
                          </a:solidFill>
                        </a:rPr>
                        <a:t>43 000 voyageurs/jour</a:t>
                      </a:r>
                      <a:endParaRPr lang="en-GB" sz="2200" dirty="0">
                        <a:solidFill>
                          <a:srgbClr val="250E6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652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dirty="0">
                          <a:solidFill>
                            <a:srgbClr val="250E62"/>
                          </a:solidFill>
                        </a:rPr>
                        <a:t>2035</a:t>
                      </a:r>
                      <a:endParaRPr lang="en-GB" sz="2200" dirty="0">
                        <a:solidFill>
                          <a:srgbClr val="250E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>
                          <a:solidFill>
                            <a:srgbClr val="250E62"/>
                          </a:solidFill>
                        </a:rPr>
                        <a:t>110 000 voyageurs/jour</a:t>
                      </a:r>
                      <a:endParaRPr lang="en-GB" sz="2200" dirty="0">
                        <a:solidFill>
                          <a:srgbClr val="250E6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81916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87EE512-4FAC-2450-EC05-468049C3A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666003"/>
              </p:ext>
            </p:extLst>
          </p:nvPr>
        </p:nvGraphicFramePr>
        <p:xfrm>
          <a:off x="-386309" y="2267089"/>
          <a:ext cx="6897468" cy="2829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402DACF5-BB97-A3E2-B8CB-9100E474D5B4}"/>
              </a:ext>
            </a:extLst>
          </p:cNvPr>
          <p:cNvSpPr txBox="1">
            <a:spLocks/>
          </p:cNvSpPr>
          <p:nvPr/>
        </p:nvSpPr>
        <p:spPr bwMode="auto">
          <a:xfrm>
            <a:off x="330556" y="5311750"/>
            <a:ext cx="8166538" cy="83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100"/>
              </a:spcBef>
              <a:buFont typeface="Wingdings" panose="05000000000000000000" pitchFamily="2" charset="2"/>
              <a:buNone/>
              <a:defRPr/>
            </a:pPr>
            <a:r>
              <a:rPr lang="fr-FR" sz="2200" b="1" kern="0" dirty="0">
                <a:solidFill>
                  <a:srgbClr val="C00000"/>
                </a:solidFill>
              </a:rPr>
              <a:t>Le BRT répond à un besoin réel et important de mobilité sur le principal corridor de la ville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694FBA8-680F-7FEF-0ADA-00E23F731E92}"/>
              </a:ext>
            </a:extLst>
          </p:cNvPr>
          <p:cNvSpPr txBox="1">
            <a:spLocks/>
          </p:cNvSpPr>
          <p:nvPr/>
        </p:nvSpPr>
        <p:spPr bwMode="auto">
          <a:xfrm>
            <a:off x="3405352" y="2537293"/>
            <a:ext cx="5502166" cy="51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>
            <a:lvl1pPr marL="244475" indent="-244475" algn="l" rtl="0" eaLnBrk="0" fontAlgn="base" hangingPunct="0">
              <a:spcBef>
                <a:spcPct val="10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174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l"/>
              <a:defRPr sz="1400">
                <a:solidFill>
                  <a:schemeClr val="accent2"/>
                </a:solidFill>
                <a:latin typeface="+mn-lt"/>
                <a:cs typeface="+mn-cs"/>
              </a:defRPr>
            </a:lvl2pPr>
            <a:lvl3pPr marL="646113" indent="-180975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sz="1400" i="1">
                <a:solidFill>
                  <a:schemeClr val="accent2"/>
                </a:solidFill>
                <a:latin typeface="+mn-lt"/>
                <a:cs typeface="+mn-cs"/>
              </a:defRPr>
            </a:lvl3pPr>
            <a:lvl4pPr marL="8286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000125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14573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19145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3717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2828925" indent="-16986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100"/>
              </a:spcBef>
              <a:buFont typeface="Wingdings" panose="05000000000000000000" pitchFamily="2" charset="2"/>
              <a:buNone/>
              <a:defRPr/>
            </a:pPr>
            <a:r>
              <a:rPr lang="fr-FR" sz="2200" b="1" kern="0" dirty="0">
                <a:solidFill>
                  <a:srgbClr val="250E62"/>
                </a:solidFill>
              </a:rPr>
              <a:t>Origine des usagers à la mise en service</a:t>
            </a:r>
            <a:endParaRPr lang="fr-FR" sz="2200" kern="0" dirty="0">
              <a:solidFill>
                <a:srgbClr val="250E6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526B70-9CB9-C2EA-0FE2-B831DF879A81}"/>
              </a:ext>
            </a:extLst>
          </p:cNvPr>
          <p:cNvSpPr txBox="1"/>
          <p:nvPr/>
        </p:nvSpPr>
        <p:spPr>
          <a:xfrm>
            <a:off x="610473" y="424653"/>
            <a:ext cx="59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+mj-lt"/>
              </a:rPr>
              <a:t>3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9821327"/>
      </p:ext>
    </p:extLst>
  </p:cSld>
  <p:clrMapOvr>
    <a:masterClrMapping/>
  </p:clrMapOvr>
</p:sld>
</file>

<file path=ppt/theme/theme1.xml><?xml version="1.0" encoding="utf-8"?>
<a:theme xmlns:a="http://schemas.openxmlformats.org/drawingml/2006/main" name="AFD Bleu sans n°">
  <a:themeElements>
    <a:clrScheme name="AFD Bleu sans n° 1">
      <a:dk1>
        <a:srgbClr val="002395"/>
      </a:dk1>
      <a:lt1>
        <a:srgbClr val="FFFFFF"/>
      </a:lt1>
      <a:dk2>
        <a:srgbClr val="677BC0"/>
      </a:dk2>
      <a:lt2>
        <a:srgbClr val="8996A0"/>
      </a:lt2>
      <a:accent1>
        <a:srgbClr val="9AA6D6"/>
      </a:accent1>
      <a:accent2>
        <a:srgbClr val="97233F"/>
      </a:accent2>
      <a:accent3>
        <a:srgbClr val="FFFFFF"/>
      </a:accent3>
      <a:accent4>
        <a:srgbClr val="001C7E"/>
      </a:accent4>
      <a:accent5>
        <a:srgbClr val="CAD0E8"/>
      </a:accent5>
      <a:accent6>
        <a:srgbClr val="881F38"/>
      </a:accent6>
      <a:hlink>
        <a:srgbClr val="693A77"/>
      </a:hlink>
      <a:folHlink>
        <a:srgbClr val="A8B400"/>
      </a:folHlink>
    </a:clrScheme>
    <a:fontScheme name="AFD Bleu sans n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FD Bleu sans n° 1">
        <a:dk1>
          <a:srgbClr val="002395"/>
        </a:dk1>
        <a:lt1>
          <a:srgbClr val="FFFFFF"/>
        </a:lt1>
        <a:dk2>
          <a:srgbClr val="677BC0"/>
        </a:dk2>
        <a:lt2>
          <a:srgbClr val="8996A0"/>
        </a:lt2>
        <a:accent1>
          <a:srgbClr val="9AA6D6"/>
        </a:accent1>
        <a:accent2>
          <a:srgbClr val="97233F"/>
        </a:accent2>
        <a:accent3>
          <a:srgbClr val="FFFFFF"/>
        </a:accent3>
        <a:accent4>
          <a:srgbClr val="001C7E"/>
        </a:accent4>
        <a:accent5>
          <a:srgbClr val="CAD0E8"/>
        </a:accent5>
        <a:accent6>
          <a:srgbClr val="881F38"/>
        </a:accent6>
        <a:hlink>
          <a:srgbClr val="693A77"/>
        </a:hlink>
        <a:folHlink>
          <a:srgbClr val="A8B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FD Bleu_v1">
  <a:themeElements>
    <a:clrScheme name="AFD Bleu_v1 1">
      <a:dk1>
        <a:srgbClr val="002395"/>
      </a:dk1>
      <a:lt1>
        <a:srgbClr val="FFFFFF"/>
      </a:lt1>
      <a:dk2>
        <a:srgbClr val="677BC0"/>
      </a:dk2>
      <a:lt2>
        <a:srgbClr val="8996A0"/>
      </a:lt2>
      <a:accent1>
        <a:srgbClr val="9AA6D6"/>
      </a:accent1>
      <a:accent2>
        <a:srgbClr val="97233F"/>
      </a:accent2>
      <a:accent3>
        <a:srgbClr val="FFFFFF"/>
      </a:accent3>
      <a:accent4>
        <a:srgbClr val="001C7E"/>
      </a:accent4>
      <a:accent5>
        <a:srgbClr val="CAD0E8"/>
      </a:accent5>
      <a:accent6>
        <a:srgbClr val="881F38"/>
      </a:accent6>
      <a:hlink>
        <a:srgbClr val="693A77"/>
      </a:hlink>
      <a:folHlink>
        <a:srgbClr val="A8B400"/>
      </a:folHlink>
    </a:clrScheme>
    <a:fontScheme name="AFD Bleu_v1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AFD Bleu_v1 1">
        <a:dk1>
          <a:srgbClr val="002395"/>
        </a:dk1>
        <a:lt1>
          <a:srgbClr val="FFFFFF"/>
        </a:lt1>
        <a:dk2>
          <a:srgbClr val="677BC0"/>
        </a:dk2>
        <a:lt2>
          <a:srgbClr val="8996A0"/>
        </a:lt2>
        <a:accent1>
          <a:srgbClr val="9AA6D6"/>
        </a:accent1>
        <a:accent2>
          <a:srgbClr val="97233F"/>
        </a:accent2>
        <a:accent3>
          <a:srgbClr val="FFFFFF"/>
        </a:accent3>
        <a:accent4>
          <a:srgbClr val="001C7E"/>
        </a:accent4>
        <a:accent5>
          <a:srgbClr val="CAD0E8"/>
        </a:accent5>
        <a:accent6>
          <a:srgbClr val="881F38"/>
        </a:accent6>
        <a:hlink>
          <a:srgbClr val="693A77"/>
        </a:hlink>
        <a:folHlink>
          <a:srgbClr val="A8B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3">
      <a:dk1>
        <a:srgbClr val="250E62"/>
      </a:dk1>
      <a:lt1>
        <a:sysClr val="window" lastClr="FFFFFF"/>
      </a:lt1>
      <a:dk2>
        <a:srgbClr val="250E62"/>
      </a:dk2>
      <a:lt2>
        <a:srgbClr val="FFFFFF"/>
      </a:lt2>
      <a:accent1>
        <a:srgbClr val="21167D"/>
      </a:accent1>
      <a:accent2>
        <a:srgbClr val="DA291C"/>
      </a:accent2>
      <a:accent3>
        <a:srgbClr val="3F55AC"/>
      </a:accent3>
      <a:accent4>
        <a:srgbClr val="4B6BD5"/>
      </a:accent4>
      <a:accent5>
        <a:srgbClr val="E6433C"/>
      </a:accent5>
      <a:accent6>
        <a:srgbClr val="F86D66"/>
      </a:accent6>
      <a:hlink>
        <a:srgbClr val="0000FF"/>
      </a:hlink>
      <a:folHlink>
        <a:srgbClr val="18A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BB9B8D1AA4E469982C1A04AAEEE15" ma:contentTypeVersion="17" ma:contentTypeDescription="Create a new document." ma:contentTypeScope="" ma:versionID="3296a272b1e21d334c5aab3a0c520df2">
  <xsd:schema xmlns:xsd="http://www.w3.org/2001/XMLSchema" xmlns:xs="http://www.w3.org/2001/XMLSchema" xmlns:p="http://schemas.microsoft.com/office/2006/metadata/properties" xmlns:ns2="8144e385-51da-4d25-b66d-9cd07a4aa36d" xmlns:ns3="1025f965-3a01-4d87-a226-0b97ca9a3b9a" targetNamespace="http://schemas.microsoft.com/office/2006/metadata/properties" ma:root="true" ma:fieldsID="0cf1432f97050ab6141b368d0a2bc051" ns2:_="" ns3:_="">
    <xsd:import namespace="8144e385-51da-4d25-b66d-9cd07a4aa36d"/>
    <xsd:import namespace="1025f965-3a01-4d87-a226-0b97ca9a3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4e385-51da-4d25-b66d-9cd07a4aa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25f965-3a01-4d87-a226-0b97ca9a3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4e385-51da-4d25-b66d-9cd07a4aa36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CA5ED-BDA9-46C2-A5ED-33BE335D920A}"/>
</file>

<file path=customXml/itemProps2.xml><?xml version="1.0" encoding="utf-8"?>
<ds:datastoreItem xmlns:ds="http://schemas.openxmlformats.org/officeDocument/2006/customXml" ds:itemID="{C3A759A7-871D-42C0-9B96-DE8FC1B30728}"/>
</file>

<file path=customXml/itemProps3.xml><?xml version="1.0" encoding="utf-8"?>
<ds:datastoreItem xmlns:ds="http://schemas.openxmlformats.org/officeDocument/2006/customXml" ds:itemID="{30115FDA-4012-442A-A1EF-3C8881442B7C}"/>
</file>

<file path=docProps/app.xml><?xml version="1.0" encoding="utf-8"?>
<Properties xmlns="http://schemas.openxmlformats.org/officeDocument/2006/extended-properties" xmlns:vt="http://schemas.openxmlformats.org/officeDocument/2006/docPropsVTypes">
  <Template>AFD Bleu_v1</Template>
  <TotalTime>25226</TotalTime>
  <Words>680</Words>
  <Application>Microsoft Office PowerPoint</Application>
  <PresentationFormat>On-screen Show (4:3)</PresentationFormat>
  <Paragraphs>181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Wingdings</vt:lpstr>
      <vt:lpstr>AFD Bleu sans n°</vt:lpstr>
      <vt:lpstr>1_AFD Bleu_v1</vt:lpstr>
      <vt:lpstr>2_Office Theme</vt:lpstr>
      <vt:lpstr>Synthèse de l’étude de faisabilité du « Bus Rapid Transit » TRANSYAOUNDE</vt:lpstr>
      <vt:lpstr>Sommaire</vt:lpstr>
      <vt:lpstr>Contexte et objectif</vt:lpstr>
      <vt:lpstr>Contexte et objectif</vt:lpstr>
      <vt:lpstr>Présentation du projet</vt:lpstr>
      <vt:lpstr>Présentation du projet</vt:lpstr>
      <vt:lpstr>Présentation du projet</vt:lpstr>
      <vt:lpstr>Présentation du projet</vt:lpstr>
      <vt:lpstr>Résultats de fréquentation</vt:lpstr>
      <vt:lpstr>Coûts et modèle économique</vt:lpstr>
      <vt:lpstr>Coûts et modèle économique</vt:lpstr>
      <vt:lpstr>Principaux bénéfices</vt:lpstr>
      <vt:lpstr>Principaux bénéfices</vt:lpstr>
      <vt:lpstr>Conditions de réussite</vt:lpstr>
      <vt:lpstr>Conditions de réussite</vt:lpstr>
      <vt:lpstr>Etapes de mise en œuvre</vt:lpstr>
      <vt:lpstr>Conclusion</vt:lpstr>
      <vt:lpstr>Conclusion</vt:lpstr>
      <vt:lpstr>PowerPoint Presentation</vt:lpstr>
    </vt:vector>
  </TitlesOfParts>
  <Company>AFD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deux ou trois lignes</dc:title>
  <dc:creator>meyssonnierg</dc:creator>
  <cp:lastModifiedBy>NDO TOLO Daniel Claude</cp:lastModifiedBy>
  <cp:revision>623</cp:revision>
  <cp:lastPrinted>2016-09-21T07:37:04Z</cp:lastPrinted>
  <dcterms:created xsi:type="dcterms:W3CDTF">2011-11-10T09:34:53Z</dcterms:created>
  <dcterms:modified xsi:type="dcterms:W3CDTF">2026-06-16T09:24:32Z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0x01010004ABB9B8D1AA4E469982C1A04AAEEE15</vt:lpwstr>
  </property>
</Properties>
</file>