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hangesInfos/changesInfo1.xml" ContentType="application/vnd.ms-powerpoint.changesinfo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s/modernComment_108_A70020F9.xml" ContentType="application/vnd.ms-powerpoint.comments+xml"/>
  <Override PartName="/ppt/comments/modernComment_155_1E34DFC.xml" ContentType="application/vnd.ms-powerpoint.comments+xml"/>
  <Override PartName="/ppt/comments/modernComment_156_D309C7C8.xml" ContentType="application/vnd.ms-powerpoint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59" r:id="rId3"/>
    <p:sldId id="318" r:id="rId4"/>
    <p:sldId id="335" r:id="rId5"/>
    <p:sldId id="338" r:id="rId6"/>
    <p:sldId id="336" r:id="rId7"/>
    <p:sldId id="319" r:id="rId8"/>
    <p:sldId id="339" r:id="rId9"/>
    <p:sldId id="340" r:id="rId10"/>
    <p:sldId id="341" r:id="rId11"/>
    <p:sldId id="342" r:id="rId12"/>
    <p:sldId id="287" r:id="rId13"/>
    <p:sldId id="265" r:id="rId14"/>
    <p:sldId id="262" r:id="rId15"/>
    <p:sldId id="264" r:id="rId16"/>
    <p:sldId id="337" r:id="rId17"/>
    <p:sldId id="310" r:id="rId18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31CB56-90B4-E4C0-A434-9E58F86B6475}" name="Cruz Gonzalez, Nicolas GIZ BE" initials="CB" userId="S::nicolas.cruz@giz.de::2aaa7835-5756-4d2b-8598-af871479efec" providerId="AD"/>
  <p188:author id="{5E0A0578-5DED-C801-1FBB-C687D02011F2}" name="Johanne Collet" initials="JC" userId="S::johanne.collet_mobiliseyourcity.net#ext#@gizonline.onmicrosoft.com::ab660351-a432-4852-ab53-5b0ab8dac4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4EE"/>
    <a:srgbClr val="001E34"/>
    <a:srgbClr val="001D32"/>
    <a:srgbClr val="00332E"/>
    <a:srgbClr val="38051E"/>
    <a:srgbClr val="005FAD"/>
    <a:srgbClr val="0096D4"/>
    <a:srgbClr val="033E38"/>
    <a:srgbClr val="009287"/>
    <a:srgbClr val="F2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4"/>
    <p:restoredTop sz="88929" autoAdjust="0"/>
  </p:normalViewPr>
  <p:slideViewPr>
    <p:cSldViewPr snapToGrid="0">
      <p:cViewPr varScale="1">
        <p:scale>
          <a:sx n="66" d="100"/>
          <a:sy n="66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po Giavoli" userId="209a696b-bf68-40d3-9e72-873dfa6dc876" providerId="ADAL" clId="{4136F43F-B6A6-4C2F-80BD-539F28558DAE}"/>
    <pc:docChg chg="undo custSel addSld delSld modSld">
      <pc:chgData name="Jacopo Giavoli" userId="209a696b-bf68-40d3-9e72-873dfa6dc876" providerId="ADAL" clId="{4136F43F-B6A6-4C2F-80BD-539F28558DAE}" dt="2026-06-17T13:15:11.620" v="15" actId="20577"/>
      <pc:docMkLst>
        <pc:docMk/>
      </pc:docMkLst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4038602092" sldId="259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897774905" sldId="260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3145346595" sldId="262"/>
        </pc:sldMkLst>
      </pc:sldChg>
      <pc:sldChg chg="add del modNotesTx">
        <pc:chgData name="Jacopo Giavoli" userId="209a696b-bf68-40d3-9e72-873dfa6dc876" providerId="ADAL" clId="{4136F43F-B6A6-4C2F-80BD-539F28558DAE}" dt="2026-06-17T13:15:08.284" v="14" actId="20577"/>
        <pc:sldMkLst>
          <pc:docMk/>
          <pc:sldMk cId="2801803513" sldId="264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4267625376" sldId="265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757275049" sldId="287"/>
        </pc:sldMkLst>
      </pc:sldChg>
      <pc:sldChg chg="add del">
        <pc:chgData name="Jacopo Giavoli" userId="209a696b-bf68-40d3-9e72-873dfa6dc876" providerId="ADAL" clId="{4136F43F-B6A6-4C2F-80BD-539F28558DAE}" dt="2026-06-17T13:15:01.479" v="13" actId="47"/>
        <pc:sldMkLst>
          <pc:docMk/>
          <pc:sldMk cId="1439458296" sldId="310"/>
        </pc:sldMkLst>
      </pc:sldChg>
      <pc:sldChg chg="add del">
        <pc:chgData name="Jacopo Giavoli" userId="209a696b-bf68-40d3-9e72-873dfa6dc876" providerId="ADAL" clId="{4136F43F-B6A6-4C2F-80BD-539F28558DAE}" dt="2026-06-17T13:15:01.479" v="13" actId="47"/>
        <pc:sldMkLst>
          <pc:docMk/>
          <pc:sldMk cId="3867169191" sldId="318"/>
        </pc:sldMkLst>
      </pc:sldChg>
      <pc:sldChg chg="add del">
        <pc:chgData name="Jacopo Giavoli" userId="209a696b-bf68-40d3-9e72-873dfa6dc876" providerId="ADAL" clId="{4136F43F-B6A6-4C2F-80BD-539F28558DAE}" dt="2026-06-17T13:15:01.479" v="13" actId="47"/>
        <pc:sldMkLst>
          <pc:docMk/>
          <pc:sldMk cId="2121877309" sldId="319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1129516587" sldId="335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57538691" sldId="336"/>
        </pc:sldMkLst>
      </pc:sldChg>
      <pc:sldChg chg="add del modNotesTx">
        <pc:chgData name="Jacopo Giavoli" userId="209a696b-bf68-40d3-9e72-873dfa6dc876" providerId="ADAL" clId="{4136F43F-B6A6-4C2F-80BD-539F28558DAE}" dt="2026-06-17T13:15:11.620" v="15" actId="20577"/>
        <pc:sldMkLst>
          <pc:docMk/>
          <pc:sldMk cId="328769982" sldId="337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1901964816" sldId="338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881881528" sldId="339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1151793544" sldId="340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31673852" sldId="341"/>
        </pc:sldMkLst>
      </pc:sldChg>
      <pc:sldChg chg="add del modNotesTx">
        <pc:chgData name="Jacopo Giavoli" userId="209a696b-bf68-40d3-9e72-873dfa6dc876" providerId="ADAL" clId="{4136F43F-B6A6-4C2F-80BD-539F28558DAE}" dt="2026-06-17T13:15:01.479" v="13" actId="47"/>
        <pc:sldMkLst>
          <pc:docMk/>
          <pc:sldMk cId="3540633544" sldId="342"/>
        </pc:sldMkLst>
      </pc:sldChg>
      <pc:sldMasterChg chg="addSldLayout delSldLayout">
        <pc:chgData name="Jacopo Giavoli" userId="209a696b-bf68-40d3-9e72-873dfa6dc876" providerId="ADAL" clId="{4136F43F-B6A6-4C2F-80BD-539F28558DAE}" dt="2026-06-17T13:15:01.479" v="13" actId="47"/>
        <pc:sldMasterMkLst>
          <pc:docMk/>
          <pc:sldMasterMk cId="2419584354" sldId="2147483648"/>
        </pc:sldMasterMkLst>
        <pc:sldLayoutChg chg="add del">
          <pc:chgData name="Jacopo Giavoli" userId="209a696b-bf68-40d3-9e72-873dfa6dc876" providerId="ADAL" clId="{4136F43F-B6A6-4C2F-80BD-539F28558DAE}" dt="2026-06-17T13:15:01.479" v="13" actId="47"/>
          <pc:sldLayoutMkLst>
            <pc:docMk/>
            <pc:sldMasterMk cId="2419584354" sldId="2147483648"/>
            <pc:sldLayoutMk cId="3898932592" sldId="2147483711"/>
          </pc:sldLayoutMkLst>
        </pc:sldLayoutChg>
        <pc:sldLayoutChg chg="add del">
          <pc:chgData name="Jacopo Giavoli" userId="209a696b-bf68-40d3-9e72-873dfa6dc876" providerId="ADAL" clId="{4136F43F-B6A6-4C2F-80BD-539F28558DAE}" dt="2026-06-17T13:15:01.479" v="13" actId="47"/>
          <pc:sldLayoutMkLst>
            <pc:docMk/>
            <pc:sldMasterMk cId="2419584354" sldId="2147483648"/>
            <pc:sldLayoutMk cId="3479336883" sldId="214748371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izonline.sharepoint.com/sites/MobiliseYourCityPartnershipwithguests-08Monitoringanddata/Freigegebene%20Dokumente/08%20Monitoring%20and%20data/3.%20Aggregated%20data/GHG%20emissions/GHG%20gaps%20fill%20GM_RS+J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GHG</a:t>
            </a:r>
            <a:r>
              <a:rPr lang="it-IT" baseline="0"/>
              <a:t> emissions from urban mobility in Yaoundé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'GHG Gaps no fx'!$BD$2</c:f>
              <c:strCache>
                <c:ptCount val="1"/>
                <c:pt idx="0">
                  <c:v>Business as Usual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'GHG Gaps no fx'!$A$3:$A$18</c:f>
              <c:numCache>
                <c:formatCode>0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'GHG Gaps no fx'!$BD$3:$BD$18</c:f>
              <c:numCache>
                <c:formatCode>#,##0</c:formatCode>
                <c:ptCount val="16"/>
                <c:pt idx="0">
                  <c:v>679437.5</c:v>
                </c:pt>
                <c:pt idx="1">
                  <c:v>723875</c:v>
                </c:pt>
                <c:pt idx="2">
                  <c:v>768312.5</c:v>
                </c:pt>
                <c:pt idx="3">
                  <c:v>812750</c:v>
                </c:pt>
                <c:pt idx="4">
                  <c:v>857187.5</c:v>
                </c:pt>
                <c:pt idx="5">
                  <c:v>901625</c:v>
                </c:pt>
                <c:pt idx="6">
                  <c:v>946062.5</c:v>
                </c:pt>
                <c:pt idx="7">
                  <c:v>990500</c:v>
                </c:pt>
                <c:pt idx="8">
                  <c:v>1034937.5</c:v>
                </c:pt>
                <c:pt idx="9">
                  <c:v>1079375</c:v>
                </c:pt>
                <c:pt idx="10">
                  <c:v>1123812.5</c:v>
                </c:pt>
                <c:pt idx="11">
                  <c:v>1168250</c:v>
                </c:pt>
                <c:pt idx="12">
                  <c:v>1212687.5</c:v>
                </c:pt>
                <c:pt idx="13">
                  <c:v>1257125</c:v>
                </c:pt>
                <c:pt idx="14">
                  <c:v>1301562.5</c:v>
                </c:pt>
                <c:pt idx="15">
                  <c:v>1346000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4-434D-8D71-959669F39A97}"/>
            </c:ext>
          </c:extLst>
        </c:ser>
        <c:ser>
          <c:idx val="1"/>
          <c:order val="1"/>
          <c:tx>
            <c:strRef>
              <c:f>'GHG Gaps no fx'!$BE$2</c:f>
              <c:strCache>
                <c:ptCount val="1"/>
                <c:pt idx="0">
                  <c:v>With SUMP/NUMP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'GHG Gaps no fx'!$A$3:$A$18</c:f>
              <c:numCache>
                <c:formatCode>0</c:formatCode>
                <c:ptCount val="1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</c:numCache>
            </c:numRef>
          </c:cat>
          <c:val>
            <c:numRef>
              <c:f>'GHG Gaps no fx'!$BE$3:$BE$18</c:f>
              <c:numCache>
                <c:formatCode>#,##0</c:formatCode>
                <c:ptCount val="16"/>
                <c:pt idx="0">
                  <c:v>670562.5</c:v>
                </c:pt>
                <c:pt idx="1">
                  <c:v>706125</c:v>
                </c:pt>
                <c:pt idx="2">
                  <c:v>741687.5</c:v>
                </c:pt>
                <c:pt idx="3">
                  <c:v>777250</c:v>
                </c:pt>
                <c:pt idx="4">
                  <c:v>812812.5</c:v>
                </c:pt>
                <c:pt idx="5">
                  <c:v>848375</c:v>
                </c:pt>
                <c:pt idx="6">
                  <c:v>883937.5</c:v>
                </c:pt>
                <c:pt idx="7">
                  <c:v>919500</c:v>
                </c:pt>
                <c:pt idx="8">
                  <c:v>955062.5</c:v>
                </c:pt>
                <c:pt idx="9">
                  <c:v>990625</c:v>
                </c:pt>
                <c:pt idx="10">
                  <c:v>1026187.5</c:v>
                </c:pt>
                <c:pt idx="11">
                  <c:v>1061750</c:v>
                </c:pt>
                <c:pt idx="12">
                  <c:v>1097312.5</c:v>
                </c:pt>
                <c:pt idx="13">
                  <c:v>1132875</c:v>
                </c:pt>
                <c:pt idx="14">
                  <c:v>1168437.5</c:v>
                </c:pt>
                <c:pt idx="15">
                  <c:v>1204000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4-434D-8D71-959669F39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6036999"/>
        <c:axId val="753387528"/>
      </c:areaChart>
      <c:catAx>
        <c:axId val="9660369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387528"/>
        <c:crosses val="autoZero"/>
        <c:auto val="1"/>
        <c:lblAlgn val="ctr"/>
        <c:lblOffset val="100"/>
        <c:noMultiLvlLbl val="0"/>
      </c:catAx>
      <c:valAx>
        <c:axId val="75338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0369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8_A70020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800EBE-945E-41AD-980C-C01A70B72B40}" authorId="{5E0A0578-5DED-C801-1FBB-C687D02011F2}" status="resolved" created="2026-06-16T13:08:35.4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01803513" sldId="264"/>
      <ac:spMk id="11" creationId="{75C28690-2803-5D18-3948-23E9F4C50639}"/>
    </ac:deMkLst>
    <p188:txBody>
      <a:bodyPr/>
      <a:lstStyle/>
      <a:p>
        <a:r>
          <a:rPr lang="en-US"/>
          <a:t>just for clarity purpose I would switch 3 and 4 (reading from left to right)</a:t>
        </a:r>
      </a:p>
    </p188:txBody>
  </p188:cm>
</p188:cmLst>
</file>

<file path=ppt/comments/modernComment_155_1E34D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481F22-676E-44A4-9C19-A2862C374B60}" authorId="{5E0A0578-5DED-C801-1FBB-C687D02011F2}" status="resolved" created="2026-06-16T13:03:25.4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673852" sldId="341"/>
      <ac:spMk id="2" creationId="{3EAB0F7C-3B0D-D916-0056-7CC9F2C0E484}"/>
      <ac:txMk cp="0" len="96">
        <ac:context len="97" hash="2249331998"/>
      </ac:txMk>
    </ac:txMkLst>
    <p188:pos x="4367560" y="845634"/>
    <p188:txBody>
      <a:bodyPr/>
      <a:lstStyle/>
      <a:p>
        <a:r>
          <a:rPr lang="en-US"/>
          <a:t>Suggestion to make a sentence out of it: "Yaoundé's SUMP was developed in parallel with Cameroon's NUMP"</a:t>
        </a:r>
      </a:p>
    </p188:txBody>
  </p188:cm>
</p188:cmLst>
</file>

<file path=ppt/comments/modernComment_156_D309C7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B51C73-EF3C-438E-BFCE-9713F0447CBB}" authorId="{5E0A0578-5DED-C801-1FBB-C687D02011F2}" status="resolved" created="2026-06-16T13:05:57.381">
    <pc:sldMkLst xmlns:pc="http://schemas.microsoft.com/office/powerpoint/2013/main/command">
      <pc:docMk/>
      <pc:sldMk cId="833794637" sldId="280"/>
    </pc:sldMkLst>
    <p188:txBody>
      <a:bodyPr/>
      <a:lstStyle/>
      <a:p>
        <a:r>
          <a:rPr lang="en-US"/>
          <a:t>Suggestion to add here what scenario was chosen (if it exists in one or two sentences in the SUMP document)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0579-8E04-4014-845E-9B11A45260CD}" type="datetimeFigureOut">
              <a:rPr lang="LID4096" smtClean="0"/>
              <a:t>06/17/2026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499CD-23A8-4A38-815E-4F6D3179644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833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846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465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95129-60E0-95AD-1BF3-592FC4DF9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B50235-E6E9-7148-4E4F-0618072AD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27EBEA-3C29-F6E5-2F9C-50EA8005C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86D28-B1E0-7857-A5A7-4694053DA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3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90F2B-81AF-F1A5-938F-E0E85B9E6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C26B81-75DE-2DB3-B8F6-B16154521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110B8-F99C-4AF5-C661-E0502779A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3D894-05CD-6838-6DBF-C53BA7B6C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A9F43-713B-2267-674F-682AECAA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D6725-0BDD-63B8-31B2-080942893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88E85-C200-6637-2501-BD13EF2E7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35482-869B-4B8A-B6BC-DBFE0E4E6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5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309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540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321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533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064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456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499CD-23A8-4A38-815E-4F6D3179644C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822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5099F-B2C9-B92E-52F0-8599E68BF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377AD-7F02-C6E2-E20C-E39101347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A3A6BD-091E-50DF-C3EF-1EFE05313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168CC-B3D8-73D1-C995-D344CDCD1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47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91F3-FF6C-4339-8052-B319800F2A7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_1_Fuchs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3019149"/>
            <a:ext cx="5489824" cy="133419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99AE79-9940-14D4-824A-0066E5BFFF4C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55472B19-59B0-BFC8-9B7D-A9D5F1A8573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444501"/>
            <a:ext cx="5072367" cy="5323274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8449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_Slide_3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line Image Placeholder 14">
            <a:extLst>
              <a:ext uri="{FF2B5EF4-FFF2-40B4-BE49-F238E27FC236}">
                <a16:creationId xmlns:a16="http://schemas.microsoft.com/office/drawing/2014/main" id="{DD06E949-1145-E8B7-73B2-8CC5A2A74E19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9"/>
            <a:ext cx="5489824" cy="5100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tx2"/>
              </a:solidFill>
              <a:latin typeface="Radio Canada Big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E06E2E-5058-8174-2A24-BF69CDC736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700" y="5238750"/>
            <a:ext cx="5489575" cy="528638"/>
          </a:xfrm>
        </p:spPr>
        <p:txBody>
          <a:bodyPr anchor="b">
            <a:noAutofit/>
          </a:bodyPr>
          <a:lstStyle>
            <a:lvl1pPr>
              <a:buNone/>
              <a:defRPr sz="200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dirty="0"/>
              <a:t>Name of the presenter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3470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_Slide_3_Dar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line Image Placeholder 14">
            <a:extLst>
              <a:ext uri="{FF2B5EF4-FFF2-40B4-BE49-F238E27FC236}">
                <a16:creationId xmlns:a16="http://schemas.microsoft.com/office/drawing/2014/main" id="{DD06E949-1145-E8B7-73B2-8CC5A2A74E19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9"/>
            <a:ext cx="5489824" cy="5100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accent1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accent1"/>
              </a:solidFill>
              <a:latin typeface="Radio Canada Big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E06E2E-5058-8174-2A24-BF69CDC736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700" y="5238750"/>
            <a:ext cx="5489575" cy="528638"/>
          </a:xfrm>
        </p:spPr>
        <p:txBody>
          <a:bodyPr anchor="b">
            <a:noAutofit/>
          </a:bodyPr>
          <a:lstStyle>
            <a:lvl1pPr>
              <a:buNone/>
              <a:defRPr sz="200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dirty="0"/>
              <a:t>Name of the presenter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17548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_Slide_3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line Image Placeholder 14">
            <a:extLst>
              <a:ext uri="{FF2B5EF4-FFF2-40B4-BE49-F238E27FC236}">
                <a16:creationId xmlns:a16="http://schemas.microsoft.com/office/drawing/2014/main" id="{DD06E949-1145-E8B7-73B2-8CC5A2A74E19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9"/>
            <a:ext cx="5489824" cy="5100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accent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accent2"/>
              </a:solidFill>
              <a:latin typeface="Radio Canada Big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E06E2E-5058-8174-2A24-BF69CDC736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700" y="5238750"/>
            <a:ext cx="5489575" cy="528638"/>
          </a:xfrm>
        </p:spPr>
        <p:txBody>
          <a:bodyPr anchor="b">
            <a:noAutofit/>
          </a:bodyPr>
          <a:lstStyle>
            <a:lvl1pPr>
              <a:buNone/>
              <a:defRPr sz="200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dirty="0"/>
              <a:t>Name of the presenter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26720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ubtitle_Slide_Blu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5848" y="454988"/>
            <a:ext cx="9380305" cy="839449"/>
          </a:xfrm>
        </p:spPr>
        <p:txBody>
          <a:bodyPr anchor="t"/>
          <a:lstStyle>
            <a:lvl1pPr algn="ctr">
              <a:defRPr sz="7200" i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01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088" y="3627750"/>
            <a:ext cx="5489824" cy="9842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AB41A-6E8B-56C1-9529-7FC6F694E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431" y="2295525"/>
            <a:ext cx="11043138" cy="1133475"/>
          </a:xfrm>
        </p:spPr>
        <p:txBody>
          <a:bodyPr anchor="b">
            <a:noAutofit/>
          </a:bodyPr>
          <a:lstStyle>
            <a:lvl1pPr algn="ctr">
              <a:buNone/>
              <a:defRPr sz="6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AC54F-6316-6880-FA34-A5A89ECC45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4441860" y="5767774"/>
            <a:ext cx="3308278" cy="731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FDB44-86D7-6FAA-6F4D-9570007A6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545919" y="-1958006"/>
            <a:ext cx="1100166" cy="64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ubtitle_Slide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5848" y="454988"/>
            <a:ext cx="9380305" cy="839449"/>
          </a:xfrm>
        </p:spPr>
        <p:txBody>
          <a:bodyPr anchor="t"/>
          <a:lstStyle>
            <a:lvl1pPr algn="ctr">
              <a:defRPr sz="7200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01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088" y="3627750"/>
            <a:ext cx="5489824" cy="9842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AB41A-6E8B-56C1-9529-7FC6F694E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431" y="2295525"/>
            <a:ext cx="11043138" cy="1133475"/>
          </a:xfrm>
        </p:spPr>
        <p:txBody>
          <a:bodyPr anchor="b">
            <a:noAutofit/>
          </a:bodyPr>
          <a:lstStyle>
            <a:lvl1pPr algn="ctr">
              <a:buNone/>
              <a:defRPr sz="6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F63029-8476-4420-0B79-93E2748A2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545919" y="-1958006"/>
            <a:ext cx="1100166" cy="6405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AC54F-6316-6880-FA34-A5A89ECC4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1027" t="37062" r="10285" b="45531"/>
          <a:stretch>
            <a:fillRect/>
          </a:stretch>
        </p:blipFill>
        <p:spPr>
          <a:xfrm>
            <a:off x="4441860" y="5767774"/>
            <a:ext cx="3308278" cy="7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1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ubtitle_Slide_Fuchs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5848" y="454988"/>
            <a:ext cx="9380305" cy="839449"/>
          </a:xfrm>
        </p:spPr>
        <p:txBody>
          <a:bodyPr anchor="t"/>
          <a:lstStyle>
            <a:lvl1pPr algn="ctr">
              <a:defRPr sz="7200" i="1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01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088" y="3627750"/>
            <a:ext cx="5489824" cy="9842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AB41A-6E8B-56C1-9529-7FC6F694E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431" y="2295525"/>
            <a:ext cx="11043138" cy="1133475"/>
          </a:xfrm>
        </p:spPr>
        <p:txBody>
          <a:bodyPr anchor="b">
            <a:noAutofit/>
          </a:bodyPr>
          <a:lstStyle>
            <a:lvl1pPr algn="ctr">
              <a:buNone/>
              <a:defRPr sz="6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F63029-8476-4420-0B79-93E2748A2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545919" y="-1958006"/>
            <a:ext cx="1100166" cy="6405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AC54F-6316-6880-FA34-A5A89ECC4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1027" t="37062" r="10285" b="45531"/>
          <a:stretch>
            <a:fillRect/>
          </a:stretch>
        </p:blipFill>
        <p:spPr>
          <a:xfrm>
            <a:off x="4441860" y="5767774"/>
            <a:ext cx="3308278" cy="7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77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ubtitle_Slide_Dar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5848" y="454988"/>
            <a:ext cx="9380305" cy="839449"/>
          </a:xfrm>
        </p:spPr>
        <p:txBody>
          <a:bodyPr anchor="t"/>
          <a:lstStyle>
            <a:lvl1pPr algn="ctr">
              <a:defRPr sz="7200" i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01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088" y="3627750"/>
            <a:ext cx="5489824" cy="9842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AB41A-6E8B-56C1-9529-7FC6F694E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431" y="2295525"/>
            <a:ext cx="11043138" cy="1133475"/>
          </a:xfrm>
        </p:spPr>
        <p:txBody>
          <a:bodyPr anchor="b">
            <a:noAutofit/>
          </a:bodyPr>
          <a:lstStyle>
            <a:lvl1pPr algn="ctr">
              <a:buNone/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F63029-8476-4420-0B79-93E2748A2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545919" y="-1958006"/>
            <a:ext cx="1100166" cy="6405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AC54F-6316-6880-FA34-A5A89ECC4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1027" t="37062" r="10285" b="45531"/>
          <a:stretch>
            <a:fillRect/>
          </a:stretch>
        </p:blipFill>
        <p:spPr>
          <a:xfrm>
            <a:off x="4441860" y="5767774"/>
            <a:ext cx="3308278" cy="73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genda_3_posi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DD2-8FF8-467E-2185-574C881A0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1301753"/>
            <a:ext cx="10515600" cy="71278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en-PL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48A526-1E04-72D5-1247-6521599AB1CE}"/>
              </a:ext>
            </a:extLst>
          </p:cNvPr>
          <p:cNvSpPr/>
          <p:nvPr userDrawn="1"/>
        </p:nvSpPr>
        <p:spPr>
          <a:xfrm>
            <a:off x="338138" y="2325158"/>
            <a:ext cx="11396662" cy="8858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9FE227-40C8-8A2F-4865-DF9B99DBBBE4}"/>
              </a:ext>
            </a:extLst>
          </p:cNvPr>
          <p:cNvSpPr/>
          <p:nvPr userDrawn="1"/>
        </p:nvSpPr>
        <p:spPr>
          <a:xfrm>
            <a:off x="338138" y="3353858"/>
            <a:ext cx="11396662" cy="8858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3F7365-B647-B3EB-F808-4E186C5DA0E0}"/>
              </a:ext>
            </a:extLst>
          </p:cNvPr>
          <p:cNvSpPr/>
          <p:nvPr userDrawn="1"/>
        </p:nvSpPr>
        <p:spPr>
          <a:xfrm>
            <a:off x="338138" y="4382558"/>
            <a:ext cx="11396662" cy="8858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24ED1-3A97-A325-67B5-2D408C709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75632" y="2471208"/>
            <a:ext cx="1371843" cy="568325"/>
          </a:xfrm>
        </p:spPr>
        <p:txBody>
          <a:bodyPr anchor="ctr">
            <a:noAutofit/>
          </a:bodyPr>
          <a:lstStyle>
            <a:lvl1pPr algn="r">
              <a:buNone/>
              <a:defRPr sz="3200" i="1"/>
            </a:lvl1pPr>
          </a:lstStyle>
          <a:p>
            <a:pPr lvl="0"/>
            <a:r>
              <a:rPr lang="en-GB" dirty="0"/>
              <a:t>01</a:t>
            </a:r>
            <a:endParaRPr lang="en-PL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420150-9B92-297B-B7DA-2BBD364B6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75632" y="3514561"/>
            <a:ext cx="1371843" cy="568325"/>
          </a:xfrm>
        </p:spPr>
        <p:txBody>
          <a:bodyPr anchor="ctr">
            <a:noAutofit/>
          </a:bodyPr>
          <a:lstStyle>
            <a:lvl1pPr algn="r">
              <a:buNone/>
              <a:defRPr sz="3200" i="1"/>
            </a:lvl1pPr>
          </a:lstStyle>
          <a:p>
            <a:pPr lvl="0"/>
            <a:r>
              <a:rPr lang="en-GB" dirty="0"/>
              <a:t>02</a:t>
            </a:r>
            <a:endParaRPr lang="en-PL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519893-931C-6B43-617B-A4015AE9E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5632" y="4546192"/>
            <a:ext cx="1371844" cy="568325"/>
          </a:xfrm>
        </p:spPr>
        <p:txBody>
          <a:bodyPr anchor="ctr">
            <a:noAutofit/>
          </a:bodyPr>
          <a:lstStyle>
            <a:lvl1pPr algn="r">
              <a:buNone/>
              <a:defRPr sz="3200" i="1"/>
            </a:lvl1pPr>
          </a:lstStyle>
          <a:p>
            <a:pPr lvl="0"/>
            <a:r>
              <a:rPr lang="en-GB" dirty="0"/>
              <a:t>03</a:t>
            </a:r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378F0C-9B49-8A57-EE59-197FF9E06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09" y="2471208"/>
            <a:ext cx="9132276" cy="568325"/>
          </a:xfrm>
        </p:spPr>
        <p:txBody>
          <a:bodyPr anchor="ctr">
            <a:noAutofit/>
          </a:bodyPr>
          <a:lstStyle>
            <a:lvl1pPr algn="l">
              <a:buNone/>
              <a:defRPr sz="3200" i="0"/>
            </a:lvl1pPr>
          </a:lstStyle>
          <a:p>
            <a:pPr lvl="0"/>
            <a:r>
              <a:rPr lang="en-GB" dirty="0"/>
              <a:t>Title example no.1</a:t>
            </a:r>
            <a:endParaRPr lang="en-P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F8FDE5-ED76-B62D-5F08-C58D2CE7A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709" y="3526284"/>
            <a:ext cx="9132276" cy="568325"/>
          </a:xfrm>
        </p:spPr>
        <p:txBody>
          <a:bodyPr anchor="ctr">
            <a:noAutofit/>
          </a:bodyPr>
          <a:lstStyle>
            <a:lvl1pPr algn="l">
              <a:buNone/>
              <a:defRPr sz="3200" i="0"/>
            </a:lvl1pPr>
          </a:lstStyle>
          <a:p>
            <a:pPr lvl="0"/>
            <a:r>
              <a:rPr lang="en-GB" dirty="0"/>
              <a:t>Title example no.2</a:t>
            </a:r>
            <a:endParaRPr lang="en-PL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F60178-7971-C1A2-F2CF-1ED16F72B6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709" y="4522745"/>
            <a:ext cx="9132276" cy="568325"/>
          </a:xfrm>
        </p:spPr>
        <p:txBody>
          <a:bodyPr anchor="ctr">
            <a:noAutofit/>
          </a:bodyPr>
          <a:lstStyle>
            <a:lvl1pPr algn="l">
              <a:buNone/>
              <a:defRPr sz="3200" i="0"/>
            </a:lvl1pPr>
          </a:lstStyle>
          <a:p>
            <a:pPr lvl="0"/>
            <a:r>
              <a:rPr lang="en-GB" dirty="0"/>
              <a:t>Title example no.3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058146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genda_4_posi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DD2-8FF8-467E-2185-574C881A0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1301753"/>
            <a:ext cx="10515600" cy="71278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en-PL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48A526-1E04-72D5-1247-6521599AB1CE}"/>
              </a:ext>
            </a:extLst>
          </p:cNvPr>
          <p:cNvSpPr/>
          <p:nvPr userDrawn="1"/>
        </p:nvSpPr>
        <p:spPr>
          <a:xfrm>
            <a:off x="338138" y="2986087"/>
            <a:ext cx="5340173" cy="8858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9FE227-40C8-8A2F-4865-DF9B99DBBBE4}"/>
              </a:ext>
            </a:extLst>
          </p:cNvPr>
          <p:cNvSpPr/>
          <p:nvPr userDrawn="1"/>
        </p:nvSpPr>
        <p:spPr>
          <a:xfrm>
            <a:off x="338138" y="4014787"/>
            <a:ext cx="5340173" cy="8858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24ED1-3A97-A325-67B5-2D408C709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4266" y="3132137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01</a:t>
            </a:r>
            <a:endParaRPr lang="en-PL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420150-9B92-297B-B7DA-2BBD364B6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4266" y="4175490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02</a:t>
            </a:r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378F0C-9B49-8A57-EE59-197FF9E06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09" y="3132137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no.1</a:t>
            </a:r>
            <a:endParaRPr lang="en-P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F8FDE5-ED76-B62D-5F08-C58D2CE7A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709" y="4187213"/>
            <a:ext cx="3851248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no.2</a:t>
            </a:r>
            <a:endParaRPr lang="en-PL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C7182F2-6B33-8E9A-21C6-98B5A11272D0}"/>
              </a:ext>
            </a:extLst>
          </p:cNvPr>
          <p:cNvSpPr/>
          <p:nvPr userDrawn="1"/>
        </p:nvSpPr>
        <p:spPr>
          <a:xfrm>
            <a:off x="5900738" y="2986087"/>
            <a:ext cx="5340173" cy="8858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90B63B-C791-6E63-E8AC-F787BDD59C67}"/>
              </a:ext>
            </a:extLst>
          </p:cNvPr>
          <p:cNvSpPr/>
          <p:nvPr userDrawn="1"/>
        </p:nvSpPr>
        <p:spPr>
          <a:xfrm>
            <a:off x="5900738" y="4014787"/>
            <a:ext cx="5340173" cy="8858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sz="280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6E23FB9-536E-8917-6623-D6CC989D70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66866" y="3132137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03</a:t>
            </a:r>
            <a:endParaRPr lang="en-PL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0B710A6-E424-9B6D-90C8-CC8DFA79EF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6866" y="4175490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04</a:t>
            </a:r>
            <a:endParaRPr lang="en-PL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19A966E-3064-8424-EFFB-93CFC9ED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5309" y="3132137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no.1</a:t>
            </a:r>
            <a:endParaRPr lang="en-PL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AB4A972-04D8-7FAD-1A31-A37E9896EA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5309" y="4187213"/>
            <a:ext cx="3851248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no.2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287950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genda_5_posi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DD2-8FF8-467E-2185-574C881A0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1301753"/>
            <a:ext cx="10515600" cy="71278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en-PL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48A526-1E04-72D5-1247-6521599AB1CE}"/>
              </a:ext>
            </a:extLst>
          </p:cNvPr>
          <p:cNvSpPr/>
          <p:nvPr userDrawn="1"/>
        </p:nvSpPr>
        <p:spPr>
          <a:xfrm>
            <a:off x="338138" y="2714625"/>
            <a:ext cx="5340173" cy="8858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9FE227-40C8-8A2F-4865-DF9B99DBBBE4}"/>
              </a:ext>
            </a:extLst>
          </p:cNvPr>
          <p:cNvSpPr/>
          <p:nvPr userDrawn="1"/>
        </p:nvSpPr>
        <p:spPr>
          <a:xfrm>
            <a:off x="338138" y="3743325"/>
            <a:ext cx="5340173" cy="8858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3F7365-B647-B3EB-F808-4E186C5DA0E0}"/>
              </a:ext>
            </a:extLst>
          </p:cNvPr>
          <p:cNvSpPr/>
          <p:nvPr userDrawn="1"/>
        </p:nvSpPr>
        <p:spPr>
          <a:xfrm>
            <a:off x="338138" y="4772025"/>
            <a:ext cx="5340173" cy="8858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24ED1-3A97-A325-67B5-2D408C709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4266" y="2860675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01</a:t>
            </a:r>
            <a:endParaRPr lang="en-PL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420150-9B92-297B-B7DA-2BBD364B6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4266" y="3904028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02</a:t>
            </a:r>
            <a:endParaRPr lang="en-PL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519893-931C-6B43-617B-A4015AE9E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4266" y="4935659"/>
            <a:ext cx="910492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03</a:t>
            </a:r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378F0C-9B49-8A57-EE59-197FF9E06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09" y="2860675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no.1</a:t>
            </a:r>
            <a:endParaRPr lang="en-P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F8FDE5-ED76-B62D-5F08-C58D2CE7A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709" y="3915751"/>
            <a:ext cx="3851248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no.2</a:t>
            </a:r>
            <a:endParaRPr lang="en-PL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F60178-7971-C1A2-F2CF-1ED16F72B6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709" y="4924912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no.3</a:t>
            </a:r>
            <a:endParaRPr lang="en-PL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C7182F2-6B33-8E9A-21C6-98B5A11272D0}"/>
              </a:ext>
            </a:extLst>
          </p:cNvPr>
          <p:cNvSpPr/>
          <p:nvPr userDrawn="1"/>
        </p:nvSpPr>
        <p:spPr>
          <a:xfrm>
            <a:off x="5900738" y="2714625"/>
            <a:ext cx="5340173" cy="8858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90B63B-C791-6E63-E8AC-F787BDD59C67}"/>
              </a:ext>
            </a:extLst>
          </p:cNvPr>
          <p:cNvSpPr/>
          <p:nvPr userDrawn="1"/>
        </p:nvSpPr>
        <p:spPr>
          <a:xfrm>
            <a:off x="5900738" y="3743325"/>
            <a:ext cx="5340173" cy="8858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6E23FB9-536E-8917-6623-D6CC989D70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66866" y="2860675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04</a:t>
            </a:r>
            <a:endParaRPr lang="en-PL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0B710A6-E424-9B6D-90C8-CC8DFA79EF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6866" y="3904028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05</a:t>
            </a:r>
            <a:endParaRPr lang="en-PL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19A966E-3064-8424-EFFB-93CFC9ED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5309" y="2860675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no.1</a:t>
            </a:r>
            <a:endParaRPr lang="en-PL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AB4A972-04D8-7FAD-1A31-A37E9896EA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5309" y="3915751"/>
            <a:ext cx="3851248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no.2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54899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lide_1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3019149"/>
            <a:ext cx="5489824" cy="133419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99AE79-9940-14D4-824A-0066E5BFFF4C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096D4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rgbClr val="0096D4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55472B19-59B0-BFC8-9B7D-A9D5F1A8573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444501"/>
            <a:ext cx="5072367" cy="5323274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9744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genda_6_posi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DD2-8FF8-467E-2185-574C881A0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1301753"/>
            <a:ext cx="10515600" cy="71278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en-PL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48A526-1E04-72D5-1247-6521599AB1CE}"/>
              </a:ext>
            </a:extLst>
          </p:cNvPr>
          <p:cNvSpPr/>
          <p:nvPr userDrawn="1"/>
        </p:nvSpPr>
        <p:spPr>
          <a:xfrm>
            <a:off x="338138" y="2714625"/>
            <a:ext cx="5340173" cy="88582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9FE227-40C8-8A2F-4865-DF9B99DBBBE4}"/>
              </a:ext>
            </a:extLst>
          </p:cNvPr>
          <p:cNvSpPr/>
          <p:nvPr userDrawn="1"/>
        </p:nvSpPr>
        <p:spPr>
          <a:xfrm>
            <a:off x="338138" y="3743325"/>
            <a:ext cx="5340173" cy="8858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B3F7365-B647-B3EB-F808-4E186C5DA0E0}"/>
              </a:ext>
            </a:extLst>
          </p:cNvPr>
          <p:cNvSpPr/>
          <p:nvPr userDrawn="1"/>
        </p:nvSpPr>
        <p:spPr>
          <a:xfrm>
            <a:off x="338138" y="4772025"/>
            <a:ext cx="5340173" cy="88582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24ED1-3A97-A325-67B5-2D408C709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4266" y="2860675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01</a:t>
            </a:r>
            <a:endParaRPr lang="en-PL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420150-9B92-297B-B7DA-2BBD364B6F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4266" y="3904028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02</a:t>
            </a:r>
            <a:endParaRPr lang="en-PL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519893-931C-6B43-617B-A4015AE9E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4266" y="4935659"/>
            <a:ext cx="910492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03</a:t>
            </a:r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378F0C-9B49-8A57-EE59-197FF9E06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09" y="2860675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no.1</a:t>
            </a:r>
            <a:endParaRPr lang="en-P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F8FDE5-ED76-B62D-5F08-C58D2CE7A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709" y="3915751"/>
            <a:ext cx="3851248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no.2</a:t>
            </a:r>
            <a:endParaRPr lang="en-PL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CF60178-7971-C1A2-F2CF-1ED16F72B6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709" y="4912212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no.3</a:t>
            </a:r>
            <a:endParaRPr lang="en-PL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C7182F2-6B33-8E9A-21C6-98B5A11272D0}"/>
              </a:ext>
            </a:extLst>
          </p:cNvPr>
          <p:cNvSpPr/>
          <p:nvPr userDrawn="1"/>
        </p:nvSpPr>
        <p:spPr>
          <a:xfrm>
            <a:off x="5900738" y="2714625"/>
            <a:ext cx="5340173" cy="8858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90B63B-C791-6E63-E8AC-F787BDD59C67}"/>
              </a:ext>
            </a:extLst>
          </p:cNvPr>
          <p:cNvSpPr/>
          <p:nvPr userDrawn="1"/>
        </p:nvSpPr>
        <p:spPr>
          <a:xfrm>
            <a:off x="5900738" y="3743325"/>
            <a:ext cx="5340173" cy="8858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17ACE7A-B793-54A2-E816-5F7C43A576F7}"/>
              </a:ext>
            </a:extLst>
          </p:cNvPr>
          <p:cNvSpPr/>
          <p:nvPr userDrawn="1"/>
        </p:nvSpPr>
        <p:spPr>
          <a:xfrm>
            <a:off x="5900738" y="4772025"/>
            <a:ext cx="5340173" cy="88582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6E23FB9-536E-8917-6623-D6CC989D70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66866" y="2860675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01</a:t>
            </a:r>
            <a:endParaRPr lang="en-PL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0B710A6-E424-9B6D-90C8-CC8DFA79EF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6866" y="3904028"/>
            <a:ext cx="910491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02</a:t>
            </a:r>
            <a:endParaRPr lang="en-PL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E767C47-0B00-7C46-5DF7-D21956210D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66866" y="4935659"/>
            <a:ext cx="910492" cy="568325"/>
          </a:xfrm>
        </p:spPr>
        <p:txBody>
          <a:bodyPr anchor="ctr">
            <a:noAutofit/>
          </a:bodyPr>
          <a:lstStyle>
            <a:lvl1pPr algn="r">
              <a:buNone/>
              <a:defRPr sz="2800" i="1"/>
            </a:lvl1pPr>
          </a:lstStyle>
          <a:p>
            <a:pPr lvl="0"/>
            <a:r>
              <a:rPr lang="en-GB" dirty="0"/>
              <a:t>03</a:t>
            </a:r>
            <a:endParaRPr lang="en-PL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19A966E-3064-8424-EFFB-93CFC9ED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5309" y="2860675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no.1</a:t>
            </a:r>
            <a:endParaRPr lang="en-PL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AB4A972-04D8-7FAD-1A31-A37E9896EA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5309" y="3915751"/>
            <a:ext cx="3851248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no.2</a:t>
            </a:r>
            <a:endParaRPr lang="en-PL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40B22F0-A12F-EDAD-0524-80899B0593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5309" y="4912212"/>
            <a:ext cx="3851247" cy="568325"/>
          </a:xfrm>
        </p:spPr>
        <p:txBody>
          <a:bodyPr anchor="ctr">
            <a:noAutofit/>
          </a:bodyPr>
          <a:lstStyle>
            <a:lvl1pPr algn="l">
              <a:buNone/>
              <a:defRPr sz="2800" i="0"/>
            </a:lvl1pPr>
          </a:lstStyle>
          <a:p>
            <a:pPr lvl="0"/>
            <a:r>
              <a:rPr lang="en-GB" dirty="0"/>
              <a:t>Title example no.3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76409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eople_2_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A483-7CB0-EA8E-EDBA-B4D1A04D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AB7DF8C5-64A9-A9A9-D95D-3DF11C21BBCD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838200" y="2222500"/>
            <a:ext cx="1689100" cy="1638300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825886-CD52-D6ED-E043-81E98DF19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2400" y="2584450"/>
            <a:ext cx="4597400" cy="51435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D6041C-49B0-2015-7CDE-8E311819D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2400" y="3130550"/>
            <a:ext cx="4597400" cy="41275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18" name="Online Image Placeholder 9">
            <a:extLst>
              <a:ext uri="{FF2B5EF4-FFF2-40B4-BE49-F238E27FC236}">
                <a16:creationId xmlns:a16="http://schemas.microsoft.com/office/drawing/2014/main" id="{E0844B91-B069-35BC-2C97-4B562512623D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838200" y="4178300"/>
            <a:ext cx="1689100" cy="1638300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416F6AD-5660-1325-192C-8D55EF04EE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2400" y="4540250"/>
            <a:ext cx="4597400" cy="51435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44AA702-E5AF-F693-D868-8FE24085E2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2400" y="5086350"/>
            <a:ext cx="4597400" cy="41275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83878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eople_2_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AB7DF8C5-64A9-A9A9-D95D-3DF11C21BBCD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2520950" y="2374900"/>
            <a:ext cx="1689100" cy="1638300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825886-CD52-D6ED-E043-81E98DF19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48150"/>
            <a:ext cx="4597400" cy="514350"/>
          </a:xfrm>
        </p:spPr>
        <p:txBody>
          <a:bodyPr/>
          <a:lstStyle>
            <a:lvl1pPr algn="ctr">
              <a:buNone/>
              <a:defRPr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D6041C-49B0-2015-7CDE-8E311819D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4794250"/>
            <a:ext cx="4597400" cy="41275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18" name="Online Image Placeholder 9">
            <a:extLst>
              <a:ext uri="{FF2B5EF4-FFF2-40B4-BE49-F238E27FC236}">
                <a16:creationId xmlns:a16="http://schemas.microsoft.com/office/drawing/2014/main" id="{E0844B91-B069-35BC-2C97-4B562512623D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981950" y="2374900"/>
            <a:ext cx="1689100" cy="1638300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D6CE8A6-F99C-606C-4F57-15ADA86A29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7800" y="4248150"/>
            <a:ext cx="4597400" cy="514350"/>
          </a:xfrm>
        </p:spPr>
        <p:txBody>
          <a:bodyPr/>
          <a:lstStyle>
            <a:lvl1pPr algn="ctr">
              <a:buNone/>
              <a:defRPr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3CE4F90-B51D-A5AF-83E0-695C96FF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4794250"/>
            <a:ext cx="4597400" cy="41275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89D710E-E384-BD0B-5812-A867D20610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213350"/>
            <a:ext cx="4597400" cy="41275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Additional information</a:t>
            </a:r>
            <a:endParaRPr lang="en-PL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36ED4B7-BBFB-D4A5-F2F1-E6238861A1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7800" y="5213350"/>
            <a:ext cx="4597400" cy="412750"/>
          </a:xfrm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Additional information</a:t>
            </a:r>
            <a:endParaRPr lang="en-P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2D87F9-5975-68AA-E11C-728FBD7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06665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eopl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AB7DF8C5-64A9-A9A9-D95D-3DF11C21BBCD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1543050" y="2374900"/>
            <a:ext cx="1689100" cy="1638300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825886-CD52-D6ED-E043-81E98DF19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4248150"/>
            <a:ext cx="2641600" cy="51435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D6041C-49B0-2015-7CDE-8E311819D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4794250"/>
            <a:ext cx="2641600" cy="41275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89D710E-E384-BD0B-5812-A867D20610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5213350"/>
            <a:ext cx="2641600" cy="41275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Additional information</a:t>
            </a:r>
            <a:endParaRPr lang="en-PL" dirty="0"/>
          </a:p>
        </p:txBody>
      </p:sp>
      <p:sp>
        <p:nvSpPr>
          <p:cNvPr id="7" name="Online Image Placeholder 9">
            <a:extLst>
              <a:ext uri="{FF2B5EF4-FFF2-40B4-BE49-F238E27FC236}">
                <a16:creationId xmlns:a16="http://schemas.microsoft.com/office/drawing/2014/main" id="{E16FDC3E-C091-2216-985E-E65B940B0E78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5302250" y="2374900"/>
            <a:ext cx="1689100" cy="1638300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525C487-4E59-D373-5FF4-692E50E42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26000" y="4248150"/>
            <a:ext cx="2641600" cy="51435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1ACC723-82FF-7851-8591-24C50EC22F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26000" y="4794250"/>
            <a:ext cx="2641600" cy="41275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FFEDAD3-FE77-3DB2-5DC7-A118350A18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6000" y="5213350"/>
            <a:ext cx="2641600" cy="41275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Additional information</a:t>
            </a:r>
            <a:endParaRPr lang="en-PL" dirty="0"/>
          </a:p>
        </p:txBody>
      </p:sp>
      <p:sp>
        <p:nvSpPr>
          <p:cNvPr id="12" name="Online Image Placeholder 9">
            <a:extLst>
              <a:ext uri="{FF2B5EF4-FFF2-40B4-BE49-F238E27FC236}">
                <a16:creationId xmlns:a16="http://schemas.microsoft.com/office/drawing/2014/main" id="{3D299923-E426-A15C-9DAA-29639E598D60}"/>
              </a:ext>
            </a:extLst>
          </p:cNvPr>
          <p:cNvSpPr>
            <a:spLocks noGrp="1"/>
          </p:cNvSpPr>
          <p:nvPr>
            <p:ph type="clipArt" sz="quarter" idx="21"/>
          </p:nvPr>
        </p:nvSpPr>
        <p:spPr>
          <a:xfrm>
            <a:off x="9061450" y="2374900"/>
            <a:ext cx="1689100" cy="1638300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14081BF-138B-51DC-E0ED-E91B7A04A6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85200" y="4248150"/>
            <a:ext cx="2641600" cy="51435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45D940F3-E5BD-BD24-6434-4653CF0853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85200" y="4794250"/>
            <a:ext cx="2641600" cy="412750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B8A33C2-CF7D-85AC-13F2-A503F3955F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85200" y="5213350"/>
            <a:ext cx="2641600" cy="412750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Additional information</a:t>
            </a:r>
            <a:endParaRPr lang="en-P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8BEBAD-B6B2-7378-2384-B25440EB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270775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eopl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AB7DF8C5-64A9-A9A9-D95D-3DF11C21BBCD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838200" y="2505050"/>
            <a:ext cx="1371600" cy="1330349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825886-CD52-D6ED-E043-81E98DF19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2999" y="2736850"/>
            <a:ext cx="3492501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D6041C-49B0-2015-7CDE-8E311819D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2999" y="3282950"/>
            <a:ext cx="3492501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18" name="Online Image Placeholder 9">
            <a:extLst>
              <a:ext uri="{FF2B5EF4-FFF2-40B4-BE49-F238E27FC236}">
                <a16:creationId xmlns:a16="http://schemas.microsoft.com/office/drawing/2014/main" id="{4B21F03B-8CB1-33D2-779C-3A7301700568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838200" y="4283050"/>
            <a:ext cx="1371600" cy="1330349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B6B7CAC-D6CA-5399-AAE4-E8374F391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2999" y="4514850"/>
            <a:ext cx="3492501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6732D38-EA22-38AC-CCA2-0BE5D3FFC0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2999" y="5060950"/>
            <a:ext cx="3492501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21" name="Online Image Placeholder 9">
            <a:extLst>
              <a:ext uri="{FF2B5EF4-FFF2-40B4-BE49-F238E27FC236}">
                <a16:creationId xmlns:a16="http://schemas.microsoft.com/office/drawing/2014/main" id="{C1D3588C-FCF2-A221-ED80-F96891F4A38A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6286500" y="2505050"/>
            <a:ext cx="1371600" cy="1330349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A177559-1B5F-7253-F1BC-6718FC24F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61300" y="2736850"/>
            <a:ext cx="3695700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0C315815-32C7-43A0-E46A-F657AC9548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61300" y="3282950"/>
            <a:ext cx="3695700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24" name="Online Image Placeholder 9">
            <a:extLst>
              <a:ext uri="{FF2B5EF4-FFF2-40B4-BE49-F238E27FC236}">
                <a16:creationId xmlns:a16="http://schemas.microsoft.com/office/drawing/2014/main" id="{06F9DDFB-439E-9339-4232-EB1624A2C1AA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6286500" y="4283050"/>
            <a:ext cx="1371600" cy="1330349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D72ADA3-92C1-D081-2490-08F8438FC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1300" y="4514850"/>
            <a:ext cx="3695700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16D3CB8-CC3A-B6F7-F44F-C32C76D82D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61300" y="5060950"/>
            <a:ext cx="3695700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FAA059-7329-4400-3566-DA83D325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332280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eople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AB7DF8C5-64A9-A9A9-D95D-3DF11C21BBCD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838200" y="19827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825886-CD52-D6ED-E043-81E98DF19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3094" y="2083593"/>
            <a:ext cx="3962906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FD6041C-49B0-2015-7CDE-8E311819D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3094" y="2629693"/>
            <a:ext cx="3962906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9" name="Online Image Placeholder 9">
            <a:extLst>
              <a:ext uri="{FF2B5EF4-FFF2-40B4-BE49-F238E27FC236}">
                <a16:creationId xmlns:a16="http://schemas.microsoft.com/office/drawing/2014/main" id="{8C6592E0-19E6-A431-D061-439A10272C3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838200" y="32908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1891960-98EE-26A5-F844-586CEB8A90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3094" y="3391693"/>
            <a:ext cx="3962906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6D04F76-C0D3-5C6F-C444-A353042A9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3094" y="3937793"/>
            <a:ext cx="3962906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15" name="Online Image Placeholder 9">
            <a:extLst>
              <a:ext uri="{FF2B5EF4-FFF2-40B4-BE49-F238E27FC236}">
                <a16:creationId xmlns:a16="http://schemas.microsoft.com/office/drawing/2014/main" id="{00ED952B-ABC6-8C83-F20F-B141F4CB2629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838200" y="45989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2E7738C5-A460-4F80-D431-A5FFFC41A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3094" y="4699793"/>
            <a:ext cx="3962906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F7A641D-F72C-E57A-3E25-795D479E7F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094" y="5245893"/>
            <a:ext cx="3962906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27" name="Online Image Placeholder 9">
            <a:extLst>
              <a:ext uri="{FF2B5EF4-FFF2-40B4-BE49-F238E27FC236}">
                <a16:creationId xmlns:a16="http://schemas.microsoft.com/office/drawing/2014/main" id="{4D773A5D-223B-E452-BC61-DACC58BFEB58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6565900" y="19827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5B2FC66-3246-06D4-01BB-35662F349A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0794" y="2083593"/>
            <a:ext cx="3886706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401FC0C-6BCF-5754-6663-578E8EB1F0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60794" y="2629693"/>
            <a:ext cx="3886706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30" name="Online Image Placeholder 9">
            <a:extLst>
              <a:ext uri="{FF2B5EF4-FFF2-40B4-BE49-F238E27FC236}">
                <a16:creationId xmlns:a16="http://schemas.microsoft.com/office/drawing/2014/main" id="{0E230C8C-D1E6-C94A-3990-EBA126ADDF2D}"/>
              </a:ext>
            </a:extLst>
          </p:cNvPr>
          <p:cNvSpPr>
            <a:spLocks noGrp="1"/>
          </p:cNvSpPr>
          <p:nvPr>
            <p:ph type="clipArt" sz="quarter" idx="22"/>
          </p:nvPr>
        </p:nvSpPr>
        <p:spPr>
          <a:xfrm>
            <a:off x="6565900" y="32908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8CE9BFF0-3881-EDFF-5BD0-0EEB700DE7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0794" y="3391693"/>
            <a:ext cx="3886706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8407498-212A-7247-6F6F-DBAEF723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60794" y="3937793"/>
            <a:ext cx="3886706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33" name="Online Image Placeholder 9">
            <a:extLst>
              <a:ext uri="{FF2B5EF4-FFF2-40B4-BE49-F238E27FC236}">
                <a16:creationId xmlns:a16="http://schemas.microsoft.com/office/drawing/2014/main" id="{8DB863C3-CC30-9768-8D90-1C3CE201E0AA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6565900" y="45989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CC80C3D0-7118-7036-D288-BFCC94155C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794" y="4699793"/>
            <a:ext cx="3886706" cy="514350"/>
          </a:xfrm>
        </p:spPr>
        <p:txBody>
          <a:bodyPr>
            <a:normAutofit/>
          </a:bodyPr>
          <a:lstStyle>
            <a:lvl1pPr algn="l"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34BD092-F942-F3D0-6AC9-86424E5885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0794" y="5245893"/>
            <a:ext cx="3886706" cy="412750"/>
          </a:xfrm>
        </p:spPr>
        <p:txBody>
          <a:bodyPr>
            <a:normAutofit/>
          </a:bodyPr>
          <a:lstStyle>
            <a:lvl1pPr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Position</a:t>
            </a:r>
            <a:endParaRPr lang="en-P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3FD179-B276-DB17-BD0D-44A26BC5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6784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eople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line Image Placeholder 9">
            <a:extLst>
              <a:ext uri="{FF2B5EF4-FFF2-40B4-BE49-F238E27FC236}">
                <a16:creationId xmlns:a16="http://schemas.microsoft.com/office/drawing/2014/main" id="{AB7DF8C5-64A9-A9A9-D95D-3DF11C21BBCD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1518156" y="19827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825886-CD52-D6ED-E043-81E98DF19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2639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0" name="Online Image Placeholder 9">
            <a:extLst>
              <a:ext uri="{FF2B5EF4-FFF2-40B4-BE49-F238E27FC236}">
                <a16:creationId xmlns:a16="http://schemas.microsoft.com/office/drawing/2014/main" id="{2B2D285E-9861-0226-E57F-5B5C4F7CC6F0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4248656" y="19827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B14FB2EE-31B5-078C-70C8-D63CA47D8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8700" y="32639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2" name="Online Image Placeholder 9">
            <a:extLst>
              <a:ext uri="{FF2B5EF4-FFF2-40B4-BE49-F238E27FC236}">
                <a16:creationId xmlns:a16="http://schemas.microsoft.com/office/drawing/2014/main" id="{C4370919-6ADC-CAE8-5426-C2C3A70DF84C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6991856" y="19827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C37C7EA-7224-EF8B-4FA7-AD523E4CA2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1900" y="32639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4" name="Online Image Placeholder 9">
            <a:extLst>
              <a:ext uri="{FF2B5EF4-FFF2-40B4-BE49-F238E27FC236}">
                <a16:creationId xmlns:a16="http://schemas.microsoft.com/office/drawing/2014/main" id="{62607A37-F701-1E79-8635-BC0148B2F9C6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9735056" y="19827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7923756-4BE7-4048-4E75-2A1A136F6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5100" y="32639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26" name="Online Image Placeholder 9">
            <a:extLst>
              <a:ext uri="{FF2B5EF4-FFF2-40B4-BE49-F238E27FC236}">
                <a16:creationId xmlns:a16="http://schemas.microsoft.com/office/drawing/2014/main" id="{12C063AB-C450-1541-B8C8-AD994FB1AA80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1518156" y="42941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A07F8F39-CC61-1DE1-BE17-C766D88B06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55753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37" name="Online Image Placeholder 9">
            <a:extLst>
              <a:ext uri="{FF2B5EF4-FFF2-40B4-BE49-F238E27FC236}">
                <a16:creationId xmlns:a16="http://schemas.microsoft.com/office/drawing/2014/main" id="{20DEE1EC-FB73-6D50-0A75-6260FD2BC3C6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4248656" y="42941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FAE2A1C-93F6-3E88-521E-4DF79DD5B5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68700" y="55753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39" name="Online Image Placeholder 9">
            <a:extLst>
              <a:ext uri="{FF2B5EF4-FFF2-40B4-BE49-F238E27FC236}">
                <a16:creationId xmlns:a16="http://schemas.microsoft.com/office/drawing/2014/main" id="{A72112FF-CA4B-194D-CDCF-75FD36C7D3AB}"/>
              </a:ext>
            </a:extLst>
          </p:cNvPr>
          <p:cNvSpPr>
            <a:spLocks noGrp="1"/>
          </p:cNvSpPr>
          <p:nvPr>
            <p:ph type="clipArt" sz="quarter" idx="22"/>
          </p:nvPr>
        </p:nvSpPr>
        <p:spPr>
          <a:xfrm>
            <a:off x="6991856" y="42941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0A9DA27-D73F-9E1D-E991-C2D900B30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11900" y="55753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41" name="Online Image Placeholder 9">
            <a:extLst>
              <a:ext uri="{FF2B5EF4-FFF2-40B4-BE49-F238E27FC236}">
                <a16:creationId xmlns:a16="http://schemas.microsoft.com/office/drawing/2014/main" id="{89471D38-85D6-840D-D839-B2A29FA4D444}"/>
              </a:ext>
            </a:extLst>
          </p:cNvPr>
          <p:cNvSpPr>
            <a:spLocks noGrp="1"/>
          </p:cNvSpPr>
          <p:nvPr>
            <p:ph type="clipArt" sz="quarter" idx="24"/>
          </p:nvPr>
        </p:nvSpPr>
        <p:spPr>
          <a:xfrm>
            <a:off x="9735056" y="4294188"/>
            <a:ext cx="1091694" cy="1058861"/>
          </a:xfrm>
          <a:prstGeom prst="ellipse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6C279651-8559-F9A1-4D47-49CFB51BE3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55100" y="5575300"/>
            <a:ext cx="2451606" cy="965198"/>
          </a:xfrm>
        </p:spPr>
        <p:txBody>
          <a:bodyPr anchor="t">
            <a:noAutofit/>
          </a:bodyPr>
          <a:lstStyle>
            <a:lvl1pPr algn="ctr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Name and Surname</a:t>
            </a:r>
            <a:endParaRPr lang="en-P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5CF6FC-412A-A635-1FB2-164B7F38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75159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77D1BE-0793-6CFB-DD44-4D495B71DB8A}"/>
              </a:ext>
            </a:extLst>
          </p:cNvPr>
          <p:cNvSpPr/>
          <p:nvPr userDrawn="1"/>
        </p:nvSpPr>
        <p:spPr>
          <a:xfrm>
            <a:off x="314325" y="542925"/>
            <a:ext cx="5014913" cy="5804866"/>
          </a:xfrm>
          <a:prstGeom prst="roundRect">
            <a:avLst>
              <a:gd name="adj" fmla="val 4132"/>
            </a:avLst>
          </a:prstGeom>
          <a:solidFill>
            <a:srgbClr val="11D0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6EE73F-6032-2DD3-BE94-6D0547015077}"/>
              </a:ext>
            </a:extLst>
          </p:cNvPr>
          <p:cNvSpPr/>
          <p:nvPr userDrawn="1"/>
        </p:nvSpPr>
        <p:spPr>
          <a:xfrm>
            <a:off x="5486400" y="542925"/>
            <a:ext cx="6391275" cy="2000250"/>
          </a:xfrm>
          <a:prstGeom prst="roundRect">
            <a:avLst>
              <a:gd name="adj" fmla="val 9132"/>
            </a:avLst>
          </a:prstGeom>
          <a:solidFill>
            <a:srgbClr val="102F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E04649-C3B0-20E9-D215-597E0BF2032C}"/>
              </a:ext>
            </a:extLst>
          </p:cNvPr>
          <p:cNvSpPr/>
          <p:nvPr userDrawn="1"/>
        </p:nvSpPr>
        <p:spPr>
          <a:xfrm>
            <a:off x="5486400" y="2700337"/>
            <a:ext cx="6391275" cy="2361993"/>
          </a:xfrm>
          <a:prstGeom prst="roundRect">
            <a:avLst>
              <a:gd name="adj" fmla="val 7415"/>
            </a:avLst>
          </a:prstGeom>
          <a:solidFill>
            <a:srgbClr val="7DE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4B86561-4769-A706-71D1-256ED839128C}"/>
              </a:ext>
            </a:extLst>
          </p:cNvPr>
          <p:cNvSpPr/>
          <p:nvPr userDrawn="1"/>
        </p:nvSpPr>
        <p:spPr>
          <a:xfrm>
            <a:off x="5486400" y="5219698"/>
            <a:ext cx="6391275" cy="1095377"/>
          </a:xfrm>
          <a:prstGeom prst="roundRect">
            <a:avLst>
              <a:gd name="adj" fmla="val 18642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88341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hart+description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349A05-6541-4814-2F09-7E90B5B92BD9}"/>
              </a:ext>
            </a:extLst>
          </p:cNvPr>
          <p:cNvSpPr/>
          <p:nvPr userDrawn="1"/>
        </p:nvSpPr>
        <p:spPr>
          <a:xfrm>
            <a:off x="6862762" y="1943101"/>
            <a:ext cx="5014913" cy="4186238"/>
          </a:xfrm>
          <a:prstGeom prst="roundRect">
            <a:avLst>
              <a:gd name="adj" fmla="val 413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F1D721-CDED-0201-0CAA-A739BDC59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13700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Example of Header split into 2 verses</a:t>
            </a:r>
            <a:endParaRPr lang="en-PL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9B30B7-1C9A-7536-C9D5-E5B5F2FF2675}"/>
              </a:ext>
            </a:extLst>
          </p:cNvPr>
          <p:cNvSpPr/>
          <p:nvPr userDrawn="1"/>
        </p:nvSpPr>
        <p:spPr>
          <a:xfrm>
            <a:off x="314325" y="1943100"/>
            <a:ext cx="6415088" cy="4186238"/>
          </a:xfrm>
          <a:prstGeom prst="roundRect">
            <a:avLst>
              <a:gd name="adj" fmla="val 413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89935B0-80AA-976C-156D-261B6BAA2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7760" y="2181498"/>
            <a:ext cx="4442869" cy="996244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E6CA59-AD48-B068-DF72-28041BCBEF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117760" y="3387565"/>
            <a:ext cx="4442869" cy="236009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lang="en-PL" sz="1800" b="0" i="0" kern="1200" dirty="0" smtClean="0">
                <a:solidFill>
                  <a:schemeClr val="bg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43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hart+description_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349A05-6541-4814-2F09-7E90B5B92BD9}"/>
              </a:ext>
            </a:extLst>
          </p:cNvPr>
          <p:cNvSpPr/>
          <p:nvPr userDrawn="1"/>
        </p:nvSpPr>
        <p:spPr>
          <a:xfrm>
            <a:off x="314325" y="1943101"/>
            <a:ext cx="5014913" cy="4186238"/>
          </a:xfrm>
          <a:prstGeom prst="roundRect">
            <a:avLst>
              <a:gd name="adj" fmla="val 413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F1D721-CDED-0201-0CAA-A739BDC59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13700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Example of Header split into 2 verses</a:t>
            </a:r>
            <a:endParaRPr lang="en-PL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9B30B7-1C9A-7536-C9D5-E5B5F2FF2675}"/>
              </a:ext>
            </a:extLst>
          </p:cNvPr>
          <p:cNvSpPr/>
          <p:nvPr userDrawn="1"/>
        </p:nvSpPr>
        <p:spPr>
          <a:xfrm>
            <a:off x="5462587" y="1943100"/>
            <a:ext cx="6415088" cy="4186238"/>
          </a:xfrm>
          <a:prstGeom prst="roundRect">
            <a:avLst>
              <a:gd name="adj" fmla="val 413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89935B0-80AA-976C-156D-261B6BAA2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23" y="2181498"/>
            <a:ext cx="4442869" cy="996244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E6CA59-AD48-B068-DF72-28041BCBEF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69323" y="3387565"/>
            <a:ext cx="4442869" cy="236009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lang="en-PL" sz="1800" b="0" i="0" kern="1200" dirty="0" smtClean="0">
                <a:solidFill>
                  <a:schemeClr val="bg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11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_1_Dar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3019149"/>
            <a:ext cx="5489824" cy="133419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99AE79-9940-14D4-824A-0066E5BFFF4C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05FAD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rgbClr val="005FAD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55472B19-59B0-BFC8-9B7D-A9D5F1A8573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444501"/>
            <a:ext cx="5072367" cy="5323274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3384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icture+description_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349A05-6541-4814-2F09-7E90B5B92BD9}"/>
              </a:ext>
            </a:extLst>
          </p:cNvPr>
          <p:cNvSpPr/>
          <p:nvPr userDrawn="1"/>
        </p:nvSpPr>
        <p:spPr>
          <a:xfrm>
            <a:off x="314325" y="1971674"/>
            <a:ext cx="5014913" cy="4194671"/>
          </a:xfrm>
          <a:prstGeom prst="roundRect">
            <a:avLst>
              <a:gd name="adj" fmla="val 413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F1D721-CDED-0201-0CAA-A739BDC59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13700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Example of Header split into 2 verses</a:t>
            </a:r>
            <a:endParaRPr lang="en-PL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89935B0-80AA-976C-156D-261B6BAA2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23" y="2181498"/>
            <a:ext cx="4442869" cy="996244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E6CA59-AD48-B068-DF72-28041BCBEF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69323" y="3387565"/>
            <a:ext cx="4442869" cy="236009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lang="en-PL" sz="1800" b="0" i="0" kern="1200" dirty="0" smtClean="0">
                <a:solidFill>
                  <a:schemeClr val="bg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3" name="Online Image Placeholder 14">
            <a:extLst>
              <a:ext uri="{FF2B5EF4-FFF2-40B4-BE49-F238E27FC236}">
                <a16:creationId xmlns:a16="http://schemas.microsoft.com/office/drawing/2014/main" id="{E24AA163-672D-EDC0-699F-8CD299267CD4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584237" y="1971675"/>
            <a:ext cx="6310172" cy="4194671"/>
          </a:xfrm>
          <a:prstGeom prst="roundRect">
            <a:avLst>
              <a:gd name="adj" fmla="val 4386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9100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icture+description_righ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1349A05-6541-4814-2F09-7E90B5B92BD9}"/>
              </a:ext>
            </a:extLst>
          </p:cNvPr>
          <p:cNvSpPr/>
          <p:nvPr userDrawn="1"/>
        </p:nvSpPr>
        <p:spPr>
          <a:xfrm>
            <a:off x="6879496" y="1943100"/>
            <a:ext cx="5014913" cy="4223246"/>
          </a:xfrm>
          <a:prstGeom prst="roundRect">
            <a:avLst>
              <a:gd name="adj" fmla="val 413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F1D721-CDED-0201-0CAA-A739BDC59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13700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Example of Header split into 2 verses</a:t>
            </a:r>
            <a:endParaRPr lang="en-PL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89935B0-80AA-976C-156D-261B6BAA2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4494" y="2181498"/>
            <a:ext cx="4442869" cy="996244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E6CA59-AD48-B068-DF72-28041BCBEF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134494" y="3387565"/>
            <a:ext cx="4442869" cy="236009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lang="en-PL" sz="1800" b="0" i="0" kern="1200" dirty="0" smtClean="0">
                <a:solidFill>
                  <a:schemeClr val="bg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3" name="Online Image Placeholder 14">
            <a:extLst>
              <a:ext uri="{FF2B5EF4-FFF2-40B4-BE49-F238E27FC236}">
                <a16:creationId xmlns:a16="http://schemas.microsoft.com/office/drawing/2014/main" id="{E24AA163-672D-EDC0-699F-8CD299267CD4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338137" y="1971675"/>
            <a:ext cx="6310172" cy="4194671"/>
          </a:xfrm>
          <a:prstGeom prst="roundRect">
            <a:avLst>
              <a:gd name="adj" fmla="val 4386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53774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Q&amp;A_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6703C8-F1F2-A504-2ED6-CBF1689B6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Questions and answers</a:t>
            </a:r>
            <a:endParaRPr lang="en-P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9B75A2-05F3-E11A-ED65-A1CF1FA9C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191" y="1561633"/>
            <a:ext cx="5489824" cy="45847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Question 1</a:t>
            </a:r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594E07-90D3-18B2-66F7-41F9128064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7191" y="2054881"/>
            <a:ext cx="5489824" cy="102163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8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6CED632-AD3A-2A6B-0FED-3126264246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8104" y="1666490"/>
            <a:ext cx="296143" cy="296143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105E27-AFB6-4276-964B-5D08FB92BB6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7191" y="3606860"/>
            <a:ext cx="5489824" cy="102163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8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8193416-1F71-7669-EAAB-E0EC844E34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8104" y="3287472"/>
            <a:ext cx="296143" cy="296143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53D01F-0902-39A7-FBA1-F8D2275BA8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7563" y="3217910"/>
            <a:ext cx="5489575" cy="388938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Question2</a:t>
            </a:r>
            <a:endParaRPr lang="en-PL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4C8A2D-70A9-8942-147D-32F174CD475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17191" y="5144714"/>
            <a:ext cx="5489824" cy="102163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8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B73C96F-5451-56DC-709D-C2F90F81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8104" y="4825326"/>
            <a:ext cx="296143" cy="296143"/>
          </a:xfrm>
          <a:prstGeom prst="rect">
            <a:avLst/>
          </a:prstGeom>
        </p:spPr>
      </p:pic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32FC79B-05C5-3989-AF7B-3CE4AFD4A6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563" y="4755764"/>
            <a:ext cx="5489575" cy="388938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Question3</a:t>
            </a:r>
            <a:endParaRPr lang="en-PL" dirty="0"/>
          </a:p>
        </p:txBody>
      </p:sp>
      <p:sp>
        <p:nvSpPr>
          <p:cNvPr id="2" name="Online Image Placeholder 14">
            <a:extLst>
              <a:ext uri="{FF2B5EF4-FFF2-40B4-BE49-F238E27FC236}">
                <a16:creationId xmlns:a16="http://schemas.microsoft.com/office/drawing/2014/main" id="{4A206391-4AAE-0CE0-A5E2-23329931FFC9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561633"/>
            <a:ext cx="5072367" cy="460471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54713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Q&amp;A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6703C8-F1F2-A504-2ED6-CBF1689B6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Questions and answers</a:t>
            </a:r>
            <a:endParaRPr lang="en-P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9B75A2-05F3-E11A-ED65-A1CF1FA9C8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561633"/>
            <a:ext cx="5489824" cy="45847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Question 1</a:t>
            </a:r>
            <a:endParaRPr lang="en-PL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594E07-90D3-18B2-66F7-41F91280640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96000" y="2054881"/>
            <a:ext cx="5489824" cy="102163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8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6CED632-AD3A-2A6B-0FED-3126264246B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36913" y="1666490"/>
            <a:ext cx="296143" cy="296143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C105E27-AFB6-4276-964B-5D08FB92BB6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0" y="3606860"/>
            <a:ext cx="5489824" cy="102163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8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8193416-1F71-7669-EAAB-E0EC844E34A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36913" y="3287472"/>
            <a:ext cx="296143" cy="296143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53D01F-0902-39A7-FBA1-F8D2275BA8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372" y="3217910"/>
            <a:ext cx="5489575" cy="388938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Question2</a:t>
            </a:r>
            <a:endParaRPr lang="en-PL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34C8A2D-70A9-8942-147D-32F174CD475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96000" y="5144714"/>
            <a:ext cx="5489824" cy="102163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8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B73C96F-5451-56DC-709D-C2F90F81FC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36913" y="4825326"/>
            <a:ext cx="296143" cy="296143"/>
          </a:xfrm>
          <a:prstGeom prst="rect">
            <a:avLst/>
          </a:prstGeom>
        </p:spPr>
      </p:pic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32FC79B-05C5-3989-AF7B-3CE4AFD4A6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372" y="4755764"/>
            <a:ext cx="5489575" cy="388938"/>
          </a:xfrm>
        </p:spPr>
        <p:txBody>
          <a:bodyPr anchor="b">
            <a:norm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Question3</a:t>
            </a:r>
            <a:endParaRPr lang="en-PL" dirty="0"/>
          </a:p>
        </p:txBody>
      </p:sp>
      <p:sp>
        <p:nvSpPr>
          <p:cNvPr id="2" name="Online Image Placeholder 14">
            <a:extLst>
              <a:ext uri="{FF2B5EF4-FFF2-40B4-BE49-F238E27FC236}">
                <a16:creationId xmlns:a16="http://schemas.microsoft.com/office/drawing/2014/main" id="{4A206391-4AAE-0CE0-A5E2-23329931FFC9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338137" y="1561633"/>
            <a:ext cx="5072367" cy="460471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64990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Long tex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E48E90-B93D-C7EE-17CA-08E3ABAC0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Long text slide 1</a:t>
            </a:r>
            <a:endParaRPr lang="en-P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A738532-8BAE-CCDE-9D62-AF0B631108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137" y="1986691"/>
            <a:ext cx="5489824" cy="45847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PL" dirty="0"/>
          </a:p>
        </p:txBody>
      </p:sp>
      <p:sp>
        <p:nvSpPr>
          <p:cNvPr id="3" name="Online Image Placeholder 14">
            <a:extLst>
              <a:ext uri="{FF2B5EF4-FFF2-40B4-BE49-F238E27FC236}">
                <a16:creationId xmlns:a16="http://schemas.microsoft.com/office/drawing/2014/main" id="{E281058D-672B-45BC-932A-F08128BB446B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4408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6B908C-8C4E-41B7-C94E-301132BC71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38137" y="2663740"/>
            <a:ext cx="5489824" cy="3510433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8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41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Long text +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E48E90-B93D-C7EE-17CA-08E3ABAC0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Very long text slide 2</a:t>
            </a:r>
            <a:endParaRPr lang="en-PL" dirty="0"/>
          </a:p>
        </p:txBody>
      </p:sp>
      <p:sp>
        <p:nvSpPr>
          <p:cNvPr id="3" name="Online Image Placeholder 14">
            <a:extLst>
              <a:ext uri="{FF2B5EF4-FFF2-40B4-BE49-F238E27FC236}">
                <a16:creationId xmlns:a16="http://schemas.microsoft.com/office/drawing/2014/main" id="{78BA4239-DB5C-8313-7124-A5B92E04AF41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338136" y="1538102"/>
            <a:ext cx="5656264" cy="4746808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ADA34A-C1B2-A05B-FB5C-BED9E1E1001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702177" y="1821387"/>
            <a:ext cx="5058023" cy="1790249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6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2AD0303-9857-0E79-8689-0742A6E0194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702177" y="4297887"/>
            <a:ext cx="5058023" cy="1790249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PL" sz="1600" b="0" i="0" kern="1200" dirty="0" smtClean="0">
                <a:solidFill>
                  <a:schemeClr val="tx1"/>
                </a:solidFill>
                <a:effectLst/>
                <a:latin typeface="Manrope" pitchFamily="2" charset="0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5FCE359-952C-38EF-F281-58F5E548D1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2177" y="1299412"/>
            <a:ext cx="5058023" cy="458475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PL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4005116-5959-9746-2E44-E17F80ADDE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2176" y="3775912"/>
            <a:ext cx="5058023" cy="458475"/>
          </a:xfrm>
        </p:spPr>
        <p:txBody>
          <a:bodyPr anchor="b">
            <a:normAutofit/>
          </a:bodyPr>
          <a:lstStyle>
            <a:lvl1pPr algn="l">
              <a:buNone/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  <a:lvl3pPr>
              <a:buNone/>
              <a:defRPr>
                <a:solidFill>
                  <a:schemeClr val="bg2"/>
                </a:solidFill>
              </a:defRPr>
            </a:lvl3pPr>
            <a:lvl4pPr>
              <a:buNone/>
              <a:defRPr>
                <a:solidFill>
                  <a:schemeClr val="bg2"/>
                </a:solidFill>
              </a:defRPr>
            </a:lvl4pPr>
            <a:lvl5pPr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Subtitle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88071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hart_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E48E90-B93D-C7EE-17CA-08E3ABAC0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1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682573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hart_fuchs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E48E90-B93D-C7EE-17CA-08E3ABAC0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Chart Slide 2</a:t>
            </a:r>
            <a:endParaRPr lang="en-PL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D45BB8-3BBA-2B0D-3004-30D729D992AB}"/>
              </a:ext>
            </a:extLst>
          </p:cNvPr>
          <p:cNvSpPr/>
          <p:nvPr userDrawn="1"/>
        </p:nvSpPr>
        <p:spPr>
          <a:xfrm>
            <a:off x="338136" y="1473200"/>
            <a:ext cx="11498263" cy="4811710"/>
          </a:xfrm>
          <a:prstGeom prst="roundRect">
            <a:avLst>
              <a:gd name="adj" fmla="val 4132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58776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har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E48E90-B93D-C7EE-17CA-08E3ABAC0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Chart Slide 3</a:t>
            </a:r>
            <a:endParaRPr lang="en-PL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D45BB8-3BBA-2B0D-3004-30D729D992AB}"/>
              </a:ext>
            </a:extLst>
          </p:cNvPr>
          <p:cNvSpPr/>
          <p:nvPr userDrawn="1"/>
        </p:nvSpPr>
        <p:spPr>
          <a:xfrm>
            <a:off x="338136" y="1473200"/>
            <a:ext cx="11498263" cy="4811710"/>
          </a:xfrm>
          <a:prstGeom prst="roundRect">
            <a:avLst>
              <a:gd name="adj" fmla="val 413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24871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hart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E48E90-B93D-C7EE-17CA-08E3ABAC0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7" y="573090"/>
            <a:ext cx="6034088" cy="684210"/>
          </a:xfrm>
        </p:spPr>
        <p:txBody>
          <a:bodyPr anchor="t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Chart Slide 4</a:t>
            </a:r>
            <a:endParaRPr lang="en-PL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D45BB8-3BBA-2B0D-3004-30D729D992AB}"/>
              </a:ext>
            </a:extLst>
          </p:cNvPr>
          <p:cNvSpPr/>
          <p:nvPr userDrawn="1"/>
        </p:nvSpPr>
        <p:spPr>
          <a:xfrm>
            <a:off x="338136" y="1473200"/>
            <a:ext cx="11498263" cy="4811710"/>
          </a:xfrm>
          <a:prstGeom prst="roundRect">
            <a:avLst>
              <a:gd name="adj" fmla="val 413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0831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Slide_1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3019149"/>
            <a:ext cx="5489824" cy="133419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99AE79-9940-14D4-824A-0066E5BFFF4C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55472B19-59B0-BFC8-9B7D-A9D5F1A8573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444501"/>
            <a:ext cx="5072367" cy="5323274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1844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ack_cover_1_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pic>
        <p:nvPicPr>
          <p:cNvPr id="7" name="Google Shape;803;p24" descr="Google Shape;803;p24">
            <a:extLst>
              <a:ext uri="{FF2B5EF4-FFF2-40B4-BE49-F238E27FC236}">
                <a16:creationId xmlns:a16="http://schemas.microsoft.com/office/drawing/2014/main" id="{908F0A44-D920-A62F-7308-06D1DB4AC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2" y="5259387"/>
            <a:ext cx="1128906" cy="109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804;p24" descr="Google Shape;804;p24">
            <a:extLst>
              <a:ext uri="{FF2B5EF4-FFF2-40B4-BE49-F238E27FC236}">
                <a16:creationId xmlns:a16="http://schemas.microsoft.com/office/drawing/2014/main" id="{CD6E9A8B-5F4B-6436-EABA-3BFE217F2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5976" y="5279063"/>
            <a:ext cx="1128906" cy="109737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805;p24">
            <a:extLst>
              <a:ext uri="{FF2B5EF4-FFF2-40B4-BE49-F238E27FC236}">
                <a16:creationId xmlns:a16="http://schemas.microsoft.com/office/drawing/2014/main" id="{79F5278C-241D-7FBB-07AE-D9E792C3BB5D}"/>
              </a:ext>
            </a:extLst>
          </p:cNvPr>
          <p:cNvSpPr txBox="1"/>
          <p:nvPr userDrawn="1"/>
        </p:nvSpPr>
        <p:spPr>
          <a:xfrm>
            <a:off x="1623258" y="5265158"/>
            <a:ext cx="2131551" cy="11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lvl1pPr>
          </a:lstStyle>
          <a:p>
            <a:r>
              <a:rPr dirty="0"/>
              <a:t>Check out our annual report with over 50 cities and countries factsheets</a:t>
            </a:r>
          </a:p>
        </p:txBody>
      </p:sp>
      <p:sp>
        <p:nvSpPr>
          <p:cNvPr id="10" name="Google Shape;806;p24">
            <a:extLst>
              <a:ext uri="{FF2B5EF4-FFF2-40B4-BE49-F238E27FC236}">
                <a16:creationId xmlns:a16="http://schemas.microsoft.com/office/drawing/2014/main" id="{B807719C-C6AB-3588-980E-3F9F7D59D431}"/>
              </a:ext>
            </a:extLst>
          </p:cNvPr>
          <p:cNvSpPr txBox="1"/>
          <p:nvPr userDrawn="1"/>
        </p:nvSpPr>
        <p:spPr>
          <a:xfrm>
            <a:off x="5361623" y="5752026"/>
            <a:ext cx="1695705" cy="62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Subscribe</a:t>
            </a:r>
          </a:p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to our newsletter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47917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ack_cover_1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pic>
        <p:nvPicPr>
          <p:cNvPr id="7" name="Google Shape;803;p24" descr="Google Shape;803;p24">
            <a:extLst>
              <a:ext uri="{FF2B5EF4-FFF2-40B4-BE49-F238E27FC236}">
                <a16:creationId xmlns:a16="http://schemas.microsoft.com/office/drawing/2014/main" id="{908F0A44-D920-A62F-7308-06D1DB4AC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2" y="5259387"/>
            <a:ext cx="1128906" cy="109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804;p24" descr="Google Shape;804;p24">
            <a:extLst>
              <a:ext uri="{FF2B5EF4-FFF2-40B4-BE49-F238E27FC236}">
                <a16:creationId xmlns:a16="http://schemas.microsoft.com/office/drawing/2014/main" id="{CD6E9A8B-5F4B-6436-EABA-3BFE217F2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5976" y="5279063"/>
            <a:ext cx="1128906" cy="109737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805;p24">
            <a:extLst>
              <a:ext uri="{FF2B5EF4-FFF2-40B4-BE49-F238E27FC236}">
                <a16:creationId xmlns:a16="http://schemas.microsoft.com/office/drawing/2014/main" id="{79F5278C-241D-7FBB-07AE-D9E792C3BB5D}"/>
              </a:ext>
            </a:extLst>
          </p:cNvPr>
          <p:cNvSpPr txBox="1"/>
          <p:nvPr userDrawn="1"/>
        </p:nvSpPr>
        <p:spPr>
          <a:xfrm>
            <a:off x="1623258" y="5265158"/>
            <a:ext cx="2131551" cy="11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lvl1pPr>
          </a:lstStyle>
          <a:p>
            <a:r>
              <a:rPr dirty="0"/>
              <a:t>Check out our annual report with over 50 cities and countries factsheets</a:t>
            </a:r>
          </a:p>
        </p:txBody>
      </p:sp>
      <p:sp>
        <p:nvSpPr>
          <p:cNvPr id="10" name="Google Shape;806;p24">
            <a:extLst>
              <a:ext uri="{FF2B5EF4-FFF2-40B4-BE49-F238E27FC236}">
                <a16:creationId xmlns:a16="http://schemas.microsoft.com/office/drawing/2014/main" id="{B807719C-C6AB-3588-980E-3F9F7D59D431}"/>
              </a:ext>
            </a:extLst>
          </p:cNvPr>
          <p:cNvSpPr txBox="1"/>
          <p:nvPr userDrawn="1"/>
        </p:nvSpPr>
        <p:spPr>
          <a:xfrm>
            <a:off x="5361623" y="5752026"/>
            <a:ext cx="1695705" cy="62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Subscribe</a:t>
            </a:r>
          </a:p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to our newsletter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57339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ack_cover_1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pic>
        <p:nvPicPr>
          <p:cNvPr id="7" name="Google Shape;803;p24" descr="Google Shape;803;p24">
            <a:extLst>
              <a:ext uri="{FF2B5EF4-FFF2-40B4-BE49-F238E27FC236}">
                <a16:creationId xmlns:a16="http://schemas.microsoft.com/office/drawing/2014/main" id="{908F0A44-D920-A62F-7308-06D1DB4AC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2" y="5259387"/>
            <a:ext cx="1128906" cy="109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804;p24" descr="Google Shape;804;p24">
            <a:extLst>
              <a:ext uri="{FF2B5EF4-FFF2-40B4-BE49-F238E27FC236}">
                <a16:creationId xmlns:a16="http://schemas.microsoft.com/office/drawing/2014/main" id="{CD6E9A8B-5F4B-6436-EABA-3BFE217F2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5976" y="5279063"/>
            <a:ext cx="1128906" cy="109737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805;p24">
            <a:extLst>
              <a:ext uri="{FF2B5EF4-FFF2-40B4-BE49-F238E27FC236}">
                <a16:creationId xmlns:a16="http://schemas.microsoft.com/office/drawing/2014/main" id="{79F5278C-241D-7FBB-07AE-D9E792C3BB5D}"/>
              </a:ext>
            </a:extLst>
          </p:cNvPr>
          <p:cNvSpPr txBox="1"/>
          <p:nvPr userDrawn="1"/>
        </p:nvSpPr>
        <p:spPr>
          <a:xfrm>
            <a:off x="1623258" y="5265158"/>
            <a:ext cx="2131551" cy="11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lvl1pPr>
          </a:lstStyle>
          <a:p>
            <a:r>
              <a:rPr dirty="0"/>
              <a:t>Check out our annual report with over 50 cities and countries factsheets</a:t>
            </a:r>
          </a:p>
        </p:txBody>
      </p:sp>
      <p:sp>
        <p:nvSpPr>
          <p:cNvPr id="10" name="Google Shape;806;p24">
            <a:extLst>
              <a:ext uri="{FF2B5EF4-FFF2-40B4-BE49-F238E27FC236}">
                <a16:creationId xmlns:a16="http://schemas.microsoft.com/office/drawing/2014/main" id="{B807719C-C6AB-3588-980E-3F9F7D59D431}"/>
              </a:ext>
            </a:extLst>
          </p:cNvPr>
          <p:cNvSpPr txBox="1"/>
          <p:nvPr userDrawn="1"/>
        </p:nvSpPr>
        <p:spPr>
          <a:xfrm>
            <a:off x="5361623" y="5752026"/>
            <a:ext cx="1695705" cy="62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Subscribe</a:t>
            </a:r>
          </a:p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to our newsletter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11072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ack_cover_1_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pic>
        <p:nvPicPr>
          <p:cNvPr id="7" name="Google Shape;803;p24" descr="Google Shape;803;p24">
            <a:extLst>
              <a:ext uri="{FF2B5EF4-FFF2-40B4-BE49-F238E27FC236}">
                <a16:creationId xmlns:a16="http://schemas.microsoft.com/office/drawing/2014/main" id="{908F0A44-D920-A62F-7308-06D1DB4AC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2" y="5259387"/>
            <a:ext cx="1128906" cy="109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804;p24" descr="Google Shape;804;p24">
            <a:extLst>
              <a:ext uri="{FF2B5EF4-FFF2-40B4-BE49-F238E27FC236}">
                <a16:creationId xmlns:a16="http://schemas.microsoft.com/office/drawing/2014/main" id="{CD6E9A8B-5F4B-6436-EABA-3BFE217F2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5976" y="5279063"/>
            <a:ext cx="1128906" cy="109737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805;p24">
            <a:extLst>
              <a:ext uri="{FF2B5EF4-FFF2-40B4-BE49-F238E27FC236}">
                <a16:creationId xmlns:a16="http://schemas.microsoft.com/office/drawing/2014/main" id="{79F5278C-241D-7FBB-07AE-D9E792C3BB5D}"/>
              </a:ext>
            </a:extLst>
          </p:cNvPr>
          <p:cNvSpPr txBox="1"/>
          <p:nvPr userDrawn="1"/>
        </p:nvSpPr>
        <p:spPr>
          <a:xfrm>
            <a:off x="1623258" y="5265158"/>
            <a:ext cx="2131551" cy="11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lvl1pPr>
          </a:lstStyle>
          <a:p>
            <a:r>
              <a:rPr dirty="0"/>
              <a:t>Check out our annual report with over 50 cities and countries factsheets</a:t>
            </a:r>
          </a:p>
        </p:txBody>
      </p:sp>
      <p:sp>
        <p:nvSpPr>
          <p:cNvPr id="10" name="Google Shape;806;p24">
            <a:extLst>
              <a:ext uri="{FF2B5EF4-FFF2-40B4-BE49-F238E27FC236}">
                <a16:creationId xmlns:a16="http://schemas.microsoft.com/office/drawing/2014/main" id="{B807719C-C6AB-3588-980E-3F9F7D59D431}"/>
              </a:ext>
            </a:extLst>
          </p:cNvPr>
          <p:cNvSpPr txBox="1"/>
          <p:nvPr userDrawn="1"/>
        </p:nvSpPr>
        <p:spPr>
          <a:xfrm>
            <a:off x="5361623" y="5752026"/>
            <a:ext cx="1695705" cy="62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Subscribe</a:t>
            </a:r>
          </a:p>
          <a:p>
            <a:pPr marL="9525" indent="-9525">
              <a:lnSpc>
                <a:spcPct val="90000"/>
              </a:lnSpc>
              <a:defRPr sz="1600">
                <a:solidFill>
                  <a:srgbClr val="FFFFFF"/>
                </a:solidFill>
              </a:defRPr>
            </a:pPr>
            <a:r>
              <a:t>to our newsletter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83453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ack_cover_2_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DBCDD79-AD8B-8FD9-068A-2EA71EE7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018868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ack_cover_2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DBCDD79-AD8B-8FD9-068A-2EA71EE7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103556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ack_cover_2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DBCDD79-AD8B-8FD9-068A-2EA71EE7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280959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ack_cover_2_dar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1AD9608-A543-D486-88C3-7FC75B3C37C5}"/>
              </a:ext>
            </a:extLst>
          </p:cNvPr>
          <p:cNvSpPr txBox="1">
            <a:spLocks/>
          </p:cNvSpPr>
          <p:nvPr userDrawn="1"/>
        </p:nvSpPr>
        <p:spPr>
          <a:xfrm>
            <a:off x="342902" y="3429000"/>
            <a:ext cx="5977687" cy="1268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/>
              <a:t>Keep in touch</a:t>
            </a:r>
            <a:endParaRPr lang="en-PL" sz="66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99987D-CF2D-9F2C-DAFF-21859A65CA70}"/>
              </a:ext>
            </a:extLst>
          </p:cNvPr>
          <p:cNvSpPr/>
          <p:nvPr userDrawn="1"/>
        </p:nvSpPr>
        <p:spPr>
          <a:xfrm>
            <a:off x="9675191" y="6324952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964D9-B35B-2F3A-A16B-FA05C2855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1309688"/>
            <a:ext cx="3308278" cy="731838"/>
          </a:xfrm>
          <a:prstGeom prst="rect">
            <a:avLst/>
          </a:prstGeom>
        </p:spPr>
      </p:pic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911BF161-57DD-18F7-7B01-16F796670993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289800" y="1034471"/>
            <a:ext cx="4604608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DBCDD79-AD8B-8FD9-068A-2EA71EE77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424272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empty_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276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Empty slide _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8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Slide_2_Fuchs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9A78E6C7-C623-E78D-16AB-1E4F3539DE8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4919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empty_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369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empty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683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empty_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224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932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21F94E9-2CD7-8646-8630-DCF89ADD71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1154" y="1416848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3600">
                <a:solidFill>
                  <a:schemeClr val="accent1"/>
                </a:solidFill>
                <a:latin typeface="Gravur Condensed Bold" pitchFamily="50" charset="0"/>
              </a:defRPr>
            </a:lvl1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A87B95B-EE79-AD49-8A4E-A181A93EEF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1154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78F1B78-CE88-A849-8394-B0024572B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3957" y="2290570"/>
            <a:ext cx="3776889" cy="577569"/>
          </a:xfrm>
          <a:prstGeom prst="rect">
            <a:avLst/>
          </a:prstGeom>
        </p:spPr>
        <p:txBody>
          <a:bodyPr/>
          <a:lstStyle>
            <a:lvl1pPr marL="9525" indent="-9525">
              <a:buNone/>
              <a:tabLst/>
              <a:defRPr sz="16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GB"/>
              <a:t>Insert subtitle here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A56ABF3-2ACA-CE4C-A3B1-DC54DDB3C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3956" y="1416848"/>
            <a:ext cx="3776889" cy="577569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 lang="en-GB" sz="3600" b="0" i="0" kern="1200" dirty="0">
                <a:solidFill>
                  <a:schemeClr val="accent1"/>
                </a:solidFill>
                <a:latin typeface="Gravur Condensed Bold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9525" lvl="0" indent="-9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tabLst/>
            </a:pPr>
            <a:r>
              <a:rPr lang="en-GB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479336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Slide_2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tx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tx2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9A78E6C7-C623-E78D-16AB-1E4F3539DE8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8009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Slide_2_Dar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accent1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accent1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9A78E6C7-C623-E78D-16AB-1E4F3539DE8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194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_Slide_2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8"/>
            <a:ext cx="5489824" cy="98424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accent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accent2"/>
              </a:solidFill>
              <a:latin typeface="Radio Canada Big" pitchFamily="2" charset="77"/>
            </a:endParaRPr>
          </a:p>
        </p:txBody>
      </p:sp>
      <p:sp>
        <p:nvSpPr>
          <p:cNvPr id="5" name="Online Image Placeholder 14">
            <a:extLst>
              <a:ext uri="{FF2B5EF4-FFF2-40B4-BE49-F238E27FC236}">
                <a16:creationId xmlns:a16="http://schemas.microsoft.com/office/drawing/2014/main" id="{9A78E6C7-C623-E78D-16AB-1E4F3539DE8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6281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_Slide_3_Fuchs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line Image Placeholder 14">
            <a:extLst>
              <a:ext uri="{FF2B5EF4-FFF2-40B4-BE49-F238E27FC236}">
                <a16:creationId xmlns:a16="http://schemas.microsoft.com/office/drawing/2014/main" id="{DD06E949-1145-E8B7-73B2-8CC5A2A74E19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6822041" y="1034471"/>
            <a:ext cx="5072367" cy="4733303"/>
          </a:xfrm>
          <a:prstGeom prst="roundRect">
            <a:avLst>
              <a:gd name="adj" fmla="val 6203"/>
            </a:avLst>
          </a:prstGeom>
        </p:spPr>
        <p:txBody>
          <a:bodyPr/>
          <a:lstStyle/>
          <a:p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B994-14BA-CABF-F6C6-3F209EEAE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11" y="1034471"/>
            <a:ext cx="5489824" cy="3318868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bg1"/>
                </a:solidFill>
                <a:latin typeface="Radio Canada Big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ED86F-D739-89ED-4F68-37E2AD31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1" y="4490969"/>
            <a:ext cx="5489824" cy="5100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adio Canada Big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A4049-404B-45CE-3507-2C7450B0C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027" t="37062" r="10285" b="45531"/>
          <a:stretch>
            <a:fillRect/>
          </a:stretch>
        </p:blipFill>
        <p:spPr>
          <a:xfrm>
            <a:off x="394111" y="5767774"/>
            <a:ext cx="3308278" cy="73183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7F1824-92C4-72AC-2C12-C057CD115732}"/>
              </a:ext>
            </a:extLst>
          </p:cNvPr>
          <p:cNvSpPr/>
          <p:nvPr userDrawn="1"/>
        </p:nvSpPr>
        <p:spPr>
          <a:xfrm>
            <a:off x="9675191" y="6133693"/>
            <a:ext cx="2219217" cy="3493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2"/>
                </a:solidFill>
                <a:latin typeface="Radio Canada Big" pitchFamily="2" charset="77"/>
              </a:rPr>
              <a:t>www.mobiliseyourcity.net</a:t>
            </a:r>
            <a:endParaRPr lang="en-PL" sz="1000" dirty="0">
              <a:solidFill>
                <a:schemeClr val="bg2"/>
              </a:solidFill>
              <a:latin typeface="Radio Canada Big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E06E2E-5058-8174-2A24-BF69CDC736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700" y="5238750"/>
            <a:ext cx="5489575" cy="528638"/>
          </a:xfrm>
        </p:spPr>
        <p:txBody>
          <a:bodyPr anchor="b">
            <a:noAutofit/>
          </a:bodyPr>
          <a:lstStyle>
            <a:lvl1pPr>
              <a:buNone/>
              <a:defRPr sz="200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dirty="0"/>
              <a:t>Name of the presenter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37712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1FC96-D1D0-6DFE-7F64-3077464D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60695-43F2-05C3-1BA2-E9569737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B7A213-CCB3-4442-7193-B43A4C604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998" y="6313231"/>
            <a:ext cx="1091045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r"/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195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3" r:id="rId3"/>
    <p:sldLayoutId id="2147483684" r:id="rId4"/>
    <p:sldLayoutId id="2147483666" r:id="rId5"/>
    <p:sldLayoutId id="2147483685" r:id="rId6"/>
    <p:sldLayoutId id="2147483686" r:id="rId7"/>
    <p:sldLayoutId id="2147483687" r:id="rId8"/>
    <p:sldLayoutId id="2147483669" r:id="rId9"/>
    <p:sldLayoutId id="2147483688" r:id="rId10"/>
    <p:sldLayoutId id="2147483689" r:id="rId11"/>
    <p:sldLayoutId id="2147483690" r:id="rId12"/>
    <p:sldLayoutId id="2147483660" r:id="rId13"/>
    <p:sldLayoutId id="2147483691" r:id="rId14"/>
    <p:sldLayoutId id="2147483692" r:id="rId15"/>
    <p:sldLayoutId id="2147483693" r:id="rId16"/>
    <p:sldLayoutId id="2147483650" r:id="rId17"/>
    <p:sldLayoutId id="2147483670" r:id="rId18"/>
    <p:sldLayoutId id="2147483671" r:id="rId19"/>
    <p:sldLayoutId id="2147483672" r:id="rId20"/>
    <p:sldLayoutId id="2147483674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51" r:id="rId27"/>
    <p:sldLayoutId id="2147483662" r:id="rId28"/>
    <p:sldLayoutId id="2147483673" r:id="rId29"/>
    <p:sldLayoutId id="2147483675" r:id="rId30"/>
    <p:sldLayoutId id="2147483676" r:id="rId31"/>
    <p:sldLayoutId id="2147483663" r:id="rId32"/>
    <p:sldLayoutId id="2147483709" r:id="rId33"/>
    <p:sldLayoutId id="2147483664" r:id="rId34"/>
    <p:sldLayoutId id="2147483665" r:id="rId35"/>
    <p:sldLayoutId id="2147483705" r:id="rId36"/>
    <p:sldLayoutId id="2147483707" r:id="rId37"/>
    <p:sldLayoutId id="2147483706" r:id="rId38"/>
    <p:sldLayoutId id="2147483708" r:id="rId39"/>
    <p:sldLayoutId id="2147483655" r:id="rId40"/>
    <p:sldLayoutId id="2147483698" r:id="rId41"/>
    <p:sldLayoutId id="2147483697" r:id="rId42"/>
    <p:sldLayoutId id="2147483696" r:id="rId43"/>
    <p:sldLayoutId id="2147483695" r:id="rId44"/>
    <p:sldLayoutId id="2147483699" r:id="rId45"/>
    <p:sldLayoutId id="2147483701" r:id="rId46"/>
    <p:sldLayoutId id="2147483700" r:id="rId47"/>
    <p:sldLayoutId id="2147483668" r:id="rId48"/>
    <p:sldLayoutId id="2147483702" r:id="rId49"/>
    <p:sldLayoutId id="2147483703" r:id="rId50"/>
    <p:sldLayoutId id="2147483704" r:id="rId51"/>
    <p:sldLayoutId id="2147483694" r:id="rId52"/>
    <p:sldLayoutId id="2147483711" r:id="rId53"/>
    <p:sldLayoutId id="2147483713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Radio Canada Big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Radio Canada Big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Radio Canada Big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Radio Canada Big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adio Canada Big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adio Canada Big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5_1E34DFC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6_D309C7C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A70020F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FBE3BB-56AB-12AD-7F56-4EB146784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4"/>
                </a:solidFill>
                <a:latin typeface="Radio Canada Big SemiBold" pitchFamily="2" charset="0"/>
                <a:cs typeface="Arial"/>
              </a:rPr>
              <a:t>MobiliseYourCity Support to Yaoundé on Urban Mobility </a:t>
            </a:r>
            <a:endParaRPr lang="en-PL" sz="4400" dirty="0">
              <a:solidFill>
                <a:schemeClr val="accent4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E1AEBA6-41D0-C076-1F12-6F528EB8E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Radio Canada Big SemiBold" pitchFamily="2" charset="0"/>
                <a:cs typeface="Arial"/>
              </a:rPr>
              <a:t>From SUMP to </a:t>
            </a:r>
            <a:r>
              <a:rPr lang="en-US" b="1" dirty="0" err="1">
                <a:solidFill>
                  <a:schemeClr val="accent4"/>
                </a:solidFill>
                <a:latin typeface="Radio Canada Big SemiBold" pitchFamily="2" charset="0"/>
                <a:cs typeface="Arial"/>
              </a:rPr>
              <a:t>MoVe</a:t>
            </a:r>
            <a:r>
              <a:rPr lang="en-US" b="1" dirty="0">
                <a:solidFill>
                  <a:schemeClr val="accent4"/>
                </a:solidFill>
                <a:latin typeface="Radio Canada Big SemiBold" pitchFamily="2" charset="0"/>
                <a:cs typeface="Arial"/>
              </a:rPr>
              <a:t> Yaoundé</a:t>
            </a:r>
            <a:endParaRPr lang="en-PL" dirty="0">
              <a:solidFill>
                <a:schemeClr val="accent4"/>
              </a:solidFill>
            </a:endParaRPr>
          </a:p>
        </p:txBody>
      </p:sp>
      <p:pic>
        <p:nvPicPr>
          <p:cNvPr id="12" name="Online Image Placeholder 11">
            <a:extLst>
              <a:ext uri="{FF2B5EF4-FFF2-40B4-BE49-F238E27FC236}">
                <a16:creationId xmlns:a16="http://schemas.microsoft.com/office/drawing/2014/main" id="{65399219-4B78-D917-25A6-74471C521381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3"/>
          <a:stretch>
            <a:fillRect/>
          </a:stretch>
        </p:blipFill>
        <p:spPr>
          <a:xfrm>
            <a:off x="7804350" y="691388"/>
            <a:ext cx="3993539" cy="5322888"/>
          </a:xfrm>
          <a:prstGeom prst="roundRect">
            <a:avLst>
              <a:gd name="adj" fmla="val 6203"/>
            </a:avLst>
          </a:prstGeom>
        </p:spPr>
      </p:pic>
    </p:spTree>
    <p:extLst>
      <p:ext uri="{BB962C8B-B14F-4D97-AF65-F5344CB8AC3E}">
        <p14:creationId xmlns:p14="http://schemas.microsoft.com/office/powerpoint/2010/main" val="89777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D1864-51D5-0DE0-68D7-BF0C6E2F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EAB0F7C-3B0D-D916-0056-7CC9F2C0E484}"/>
              </a:ext>
            </a:extLst>
          </p:cNvPr>
          <p:cNvSpPr/>
          <p:nvPr/>
        </p:nvSpPr>
        <p:spPr>
          <a:xfrm>
            <a:off x="530352" y="320039"/>
            <a:ext cx="10437223" cy="10863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Yaoundé’s SUMP was developed in parallel with Cameroonian  National Urban Mobility Policy (NUMP)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D6F9D0F-6545-3120-2FE5-040CE3C5843F}"/>
              </a:ext>
            </a:extLst>
          </p:cNvPr>
          <p:cNvSpPr/>
          <p:nvPr/>
        </p:nvSpPr>
        <p:spPr>
          <a:xfrm>
            <a:off x="530352" y="1005840"/>
            <a:ext cx="69494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3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C5528DA-C180-D14B-8E3E-7652397B2489}"/>
              </a:ext>
            </a:extLst>
          </p:cNvPr>
          <p:cNvSpPr txBox="1"/>
          <p:nvPr/>
        </p:nvSpPr>
        <p:spPr>
          <a:xfrm>
            <a:off x="1984917" y="-869795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0A401-51CC-7308-CB54-012A6A1A2E7B}"/>
              </a:ext>
            </a:extLst>
          </p:cNvPr>
          <p:cNvSpPr txBox="1"/>
          <p:nvPr/>
        </p:nvSpPr>
        <p:spPr>
          <a:xfrm>
            <a:off x="5521848" y="2691524"/>
            <a:ext cx="51023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b="0" i="0" dirty="0">
                <a:solidFill>
                  <a:srgbClr val="212529"/>
                </a:solidFill>
                <a:effectLst/>
                <a:latin typeface="Manrope" pitchFamily="2" charset="0"/>
              </a:rPr>
              <a:t>The simultaneous development of the </a:t>
            </a:r>
            <a:r>
              <a:rPr lang="en-BE" b="1" i="0" dirty="0">
                <a:solidFill>
                  <a:srgbClr val="212529"/>
                </a:solidFill>
                <a:effectLst/>
                <a:latin typeface="Manrope" pitchFamily="2" charset="0"/>
              </a:rPr>
              <a:t>National Urban Mobility Plan (NUMP)</a:t>
            </a:r>
            <a:r>
              <a:rPr lang="en-BE" b="0" i="0" dirty="0">
                <a:solidFill>
                  <a:srgbClr val="212529"/>
                </a:solidFill>
                <a:effectLst/>
                <a:latin typeface="Manrope" pitchFamily="2" charset="0"/>
              </a:rPr>
              <a:t> and the city-level SUMP has provided Yaoundé with a clear, coherent, and action-oriented strategic framework. This dual-level planning has helped align priorities and strengthened the legitimacy of interventions.</a:t>
            </a:r>
            <a:endParaRPr lang="en-BE" dirty="0">
              <a:latin typeface="Manrope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AE1860-34D5-2BC3-E909-094E9DE03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55567" y="2386942"/>
            <a:ext cx="4380102" cy="3098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38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3E6B939-0283-CF24-AE86-1DB60BC5A12C}"/>
              </a:ext>
              <a:ext uri="{147F2762-F138-4A5C-976F-8EAC2B608ADB}">
                <a16:predDERef xmlns:a16="http://schemas.microsoft.com/office/drawing/2014/main" pred="{A2C0E894-72E9-2A36-B901-9D7FDCC6F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365231"/>
              </p:ext>
            </p:extLst>
          </p:nvPr>
        </p:nvGraphicFramePr>
        <p:xfrm>
          <a:off x="623507" y="1078992"/>
          <a:ext cx="7153275" cy="52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580C93-226F-3427-D7D0-727836016282}"/>
              </a:ext>
            </a:extLst>
          </p:cNvPr>
          <p:cNvSpPr txBox="1"/>
          <p:nvPr/>
        </p:nvSpPr>
        <p:spPr bwMode="auto">
          <a:xfrm>
            <a:off x="7972806" y="1579661"/>
            <a:ext cx="392391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latin typeface="Manrope" pitchFamily="2" charset="0"/>
              </a:rPr>
              <a:t>Projected increase in annual GHG emissions by 2029 (vs. BAU):</a:t>
            </a:r>
          </a:p>
          <a:p>
            <a:pPr lvl="0">
              <a:buNone/>
            </a:pPr>
            <a:r>
              <a:rPr lang="en-US" sz="1800" dirty="0">
                <a:solidFill>
                  <a:schemeClr val="tx1"/>
                </a:solidFill>
                <a:latin typeface="Manrope" pitchFamily="2" charset="0"/>
              </a:rPr>
              <a:t>• Business-as-usual scenario: </a:t>
            </a:r>
            <a:r>
              <a:rPr lang="en-US" sz="1800" b="1" dirty="0">
                <a:solidFill>
                  <a:schemeClr val="tx1"/>
                </a:solidFill>
                <a:latin typeface="Manrope" pitchFamily="2" charset="0"/>
              </a:rPr>
              <a:t>+101%</a:t>
            </a:r>
            <a:endParaRPr lang="en-US" sz="1800" dirty="0">
              <a:solidFill>
                <a:schemeClr val="tx1"/>
              </a:solidFill>
              <a:latin typeface="Manrope" pitchFamily="2" charset="0"/>
            </a:endParaRPr>
          </a:p>
          <a:p>
            <a:pPr lvl="0">
              <a:buNone/>
            </a:pPr>
            <a:r>
              <a:rPr lang="en-US" sz="1800" dirty="0">
                <a:solidFill>
                  <a:schemeClr val="tx1"/>
                </a:solidFill>
                <a:latin typeface="Manrope" pitchFamily="2" charset="0"/>
              </a:rPr>
              <a:t>• SUMP scenario: </a:t>
            </a:r>
            <a:r>
              <a:rPr lang="en-US" sz="1800" b="1" dirty="0">
                <a:solidFill>
                  <a:schemeClr val="tx1"/>
                </a:solidFill>
                <a:latin typeface="Manrope" pitchFamily="2" charset="0"/>
              </a:rPr>
              <a:t>+59%</a:t>
            </a:r>
          </a:p>
          <a:p>
            <a:pPr lvl="0">
              <a:buNone/>
            </a:pPr>
            <a:endParaRPr lang="en-US" b="1" dirty="0">
              <a:latin typeface="Manrope" pitchFamily="2" charset="0"/>
            </a:endParaRPr>
          </a:p>
          <a:p>
            <a:pPr lvl="0">
              <a:buNone/>
            </a:pPr>
            <a:r>
              <a:rPr lang="es-CO" b="1" dirty="0">
                <a:latin typeface="Manrope" pitchFamily="2" charset="0"/>
              </a:rPr>
              <a:t>SUMP </a:t>
            </a:r>
            <a:r>
              <a:rPr lang="es-CO" b="1" dirty="0" err="1">
                <a:latin typeface="Manrope" pitchFamily="2" charset="0"/>
              </a:rPr>
              <a:t>Scenario</a:t>
            </a:r>
            <a:r>
              <a:rPr lang="es-CO" b="1" dirty="0">
                <a:latin typeface="Manrope" pitchFamily="2" charset="0"/>
              </a:rPr>
              <a:t> </a:t>
            </a:r>
            <a:r>
              <a:rPr lang="es-CO" b="1" dirty="0" err="1">
                <a:latin typeface="Manrope" pitchFamily="2" charset="0"/>
              </a:rPr>
              <a:t>chosen</a:t>
            </a:r>
            <a:r>
              <a:rPr lang="es-CO" b="1" dirty="0">
                <a:latin typeface="Manrope" pitchFamily="2" charset="0"/>
              </a:rPr>
              <a:t>: </a:t>
            </a:r>
            <a:r>
              <a:rPr lang="en-BE" b="1" dirty="0">
                <a:latin typeface="Manrope" pitchFamily="2" charset="0"/>
              </a:rPr>
              <a:t>Central scenario </a:t>
            </a:r>
            <a:endParaRPr lang="es-CO" b="1" dirty="0">
              <a:latin typeface="Manrope" pitchFamily="2" charset="0"/>
            </a:endParaRPr>
          </a:p>
          <a:p>
            <a:pPr lvl="0">
              <a:buNone/>
            </a:pPr>
            <a:r>
              <a:rPr lang="en-BE" dirty="0">
                <a:latin typeface="Manrope" pitchFamily="2" charset="0"/>
              </a:rPr>
              <a:t>This scenario provides immediate solutions to road network issues. It is an ambitious infrastructure project focused on increasing road capacity to accommodate rising private vehicle traffic</a:t>
            </a:r>
            <a:r>
              <a:rPr lang="es-CO" dirty="0">
                <a:latin typeface="Manrope" pitchFamily="2" charset="0"/>
              </a:rPr>
              <a:t> </a:t>
            </a:r>
            <a:r>
              <a:rPr lang="es-CO" dirty="0" err="1">
                <a:latin typeface="Manrope" pitchFamily="2" charset="0"/>
              </a:rPr>
              <a:t>with</a:t>
            </a:r>
            <a:r>
              <a:rPr lang="es-CO" dirty="0">
                <a:latin typeface="Manrope" pitchFamily="2" charset="0"/>
              </a:rPr>
              <a:t> </a:t>
            </a:r>
            <a:r>
              <a:rPr lang="en-BE" dirty="0">
                <a:latin typeface="Manrope" pitchFamily="2" charset="0"/>
              </a:rPr>
              <a:t>a significant shift to public transport. </a:t>
            </a:r>
            <a:endParaRPr lang="en-US" sz="18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05EAAFA7-2606-3C3A-F78B-50925E3DFE69}"/>
              </a:ext>
            </a:extLst>
          </p:cNvPr>
          <p:cNvSpPr/>
          <p:nvPr/>
        </p:nvSpPr>
        <p:spPr>
          <a:xfrm>
            <a:off x="535577" y="234989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Yaoundé SUMP has a climate mitigation focus</a:t>
            </a:r>
          </a:p>
        </p:txBody>
      </p:sp>
    </p:spTree>
    <p:extLst>
      <p:ext uri="{BB962C8B-B14F-4D97-AF65-F5344CB8AC3E}">
        <p14:creationId xmlns:p14="http://schemas.microsoft.com/office/powerpoint/2010/main" val="35406335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B2B54-A339-DAD1-0FE2-9331B93FB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02365" y="2868139"/>
            <a:ext cx="3776889" cy="577569"/>
          </a:xfrm>
        </p:spPr>
        <p:txBody>
          <a:bodyPr>
            <a:normAutofit fontScale="85000" lnSpcReduction="10000"/>
          </a:bodyPr>
          <a:lstStyle/>
          <a:p>
            <a:r>
              <a:rPr lang="es-CO" err="1"/>
              <a:t>Yaoundé</a:t>
            </a:r>
            <a:r>
              <a:rPr lang="es-CO"/>
              <a:t> has </a:t>
            </a:r>
            <a:r>
              <a:rPr lang="es-CO" err="1"/>
              <a:t>the</a:t>
            </a:r>
            <a:r>
              <a:rPr lang="es-CO"/>
              <a:t> </a:t>
            </a:r>
            <a:r>
              <a:rPr lang="es-CO" err="1"/>
              <a:t>potential</a:t>
            </a:r>
            <a:r>
              <a:rPr lang="es-CO"/>
              <a:t> </a:t>
            </a:r>
            <a:r>
              <a:rPr lang="es-CO" err="1"/>
              <a:t>to</a:t>
            </a:r>
            <a:r>
              <a:rPr lang="es-CO"/>
              <a:t> </a:t>
            </a:r>
            <a:r>
              <a:rPr lang="es-CO" err="1"/>
              <a:t>decouple</a:t>
            </a:r>
            <a:r>
              <a:rPr lang="es-CO"/>
              <a:t> </a:t>
            </a:r>
            <a:r>
              <a:rPr lang="es-CO" err="1"/>
              <a:t>economic</a:t>
            </a:r>
            <a:r>
              <a:rPr lang="es-CO"/>
              <a:t> </a:t>
            </a:r>
            <a:r>
              <a:rPr lang="es-CO" err="1"/>
              <a:t>development</a:t>
            </a:r>
            <a:r>
              <a:rPr lang="es-CO"/>
              <a:t> </a:t>
            </a:r>
            <a:r>
              <a:rPr lang="es-CO" err="1"/>
              <a:t>from</a:t>
            </a:r>
            <a:r>
              <a:rPr lang="es-CO"/>
              <a:t> GHG </a:t>
            </a:r>
            <a:r>
              <a:rPr lang="es-CO" err="1"/>
              <a:t>emissions</a:t>
            </a:r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00419-BA6B-DF5D-1164-F16953CC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47"/>
          <a:stretch>
            <a:fillRect/>
          </a:stretch>
        </p:blipFill>
        <p:spPr>
          <a:xfrm>
            <a:off x="5119649" y="404258"/>
            <a:ext cx="6477561" cy="599361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59AF20-C2F0-E77E-CBDD-A1C43AC5E4F4}"/>
              </a:ext>
            </a:extLst>
          </p:cNvPr>
          <p:cNvCxnSpPr>
            <a:cxnSpLocks/>
          </p:cNvCxnSpPr>
          <p:nvPr/>
        </p:nvCxnSpPr>
        <p:spPr>
          <a:xfrm flipH="1" flipV="1">
            <a:off x="6623048" y="5283557"/>
            <a:ext cx="4770568" cy="4439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0">
            <a:extLst>
              <a:ext uri="{FF2B5EF4-FFF2-40B4-BE49-F238E27FC236}">
                <a16:creationId xmlns:a16="http://schemas.microsoft.com/office/drawing/2014/main" id="{B5BDD1C7-DCC5-2DC9-7791-33C5EB907CF5}"/>
              </a:ext>
            </a:extLst>
          </p:cNvPr>
          <p:cNvSpPr/>
          <p:nvPr/>
        </p:nvSpPr>
        <p:spPr>
          <a:xfrm>
            <a:off x="506025" y="247766"/>
            <a:ext cx="3960097" cy="209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Transport-related GHG emissions in MobiliseYourCity and reference cities</a:t>
            </a:r>
          </a:p>
        </p:txBody>
      </p:sp>
    </p:spTree>
    <p:extLst>
      <p:ext uri="{BB962C8B-B14F-4D97-AF65-F5344CB8AC3E}">
        <p14:creationId xmlns:p14="http://schemas.microsoft.com/office/powerpoint/2010/main" val="75727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7A14-746F-DCD2-506F-F7D10A0E0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64761406-7671-A6E7-99DA-BB78F3AC0EA6}"/>
              </a:ext>
            </a:extLst>
          </p:cNvPr>
          <p:cNvSpPr/>
          <p:nvPr/>
        </p:nvSpPr>
        <p:spPr>
          <a:xfrm>
            <a:off x="530352" y="1005840"/>
            <a:ext cx="69494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3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C2053ABE-CDA6-26F4-140A-042EE88AB26C}"/>
              </a:ext>
            </a:extLst>
          </p:cNvPr>
          <p:cNvSpPr/>
          <p:nvPr/>
        </p:nvSpPr>
        <p:spPr>
          <a:xfrm>
            <a:off x="685800" y="2532888"/>
            <a:ext cx="1554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1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FD22EC84-AE54-5CCF-8A83-E5B4DF127D23}"/>
              </a:ext>
            </a:extLst>
          </p:cNvPr>
          <p:cNvSpPr/>
          <p:nvPr/>
        </p:nvSpPr>
        <p:spPr>
          <a:xfrm>
            <a:off x="849575" y="4251960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1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1A9C4FB3-0FC1-D880-0A43-60D70FF1626C}"/>
              </a:ext>
            </a:extLst>
          </p:cNvPr>
          <p:cNvSpPr/>
          <p:nvPr/>
        </p:nvSpPr>
        <p:spPr>
          <a:xfrm>
            <a:off x="3672840" y="4257983"/>
            <a:ext cx="2423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1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0AEEC4B-C3EA-C2E6-AEC9-B9F70D0EA03A}"/>
              </a:ext>
            </a:extLst>
          </p:cNvPr>
          <p:cNvSpPr txBox="1"/>
          <p:nvPr/>
        </p:nvSpPr>
        <p:spPr>
          <a:xfrm>
            <a:off x="1984917" y="-869795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DFE0A-17A4-0FE9-DF09-FFD5D6DACF05}"/>
              </a:ext>
            </a:extLst>
          </p:cNvPr>
          <p:cNvSpPr txBox="1"/>
          <p:nvPr/>
        </p:nvSpPr>
        <p:spPr>
          <a:xfrm>
            <a:off x="8850954" y="2006098"/>
            <a:ext cx="2818186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Manrope" pitchFamily="2" charset="0"/>
              </a:rPr>
              <a:t>The Yaoundé SUMP has helped </a:t>
            </a:r>
            <a:r>
              <a:rPr lang="en-US" sz="1600" dirty="0" err="1">
                <a:latin typeface="Manrope" pitchFamily="2" charset="0"/>
              </a:rPr>
              <a:t>mobilise</a:t>
            </a:r>
            <a:r>
              <a:rPr lang="en-US" sz="1600" dirty="0">
                <a:latin typeface="Manrope" pitchFamily="2" charset="0"/>
              </a:rPr>
              <a:t> approximately </a:t>
            </a:r>
            <a:r>
              <a:rPr lang="en-US" sz="1600" b="1" dirty="0">
                <a:latin typeface="Manrope" pitchFamily="2" charset="0"/>
              </a:rPr>
              <a:t>EUR 469 million</a:t>
            </a:r>
            <a:r>
              <a:rPr lang="en-US" sz="1600" dirty="0">
                <a:latin typeface="Manrope" pitchFamily="2" charset="0"/>
              </a:rPr>
              <a:t> in secured and planned financing for sustainable urban mobility projects. </a:t>
            </a:r>
            <a:endParaRPr lang="en-US" dirty="0">
              <a:latin typeface="Manrope" pitchFamily="2" charset="0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Manrope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Manrope" pitchFamily="2" charset="0"/>
              </a:rPr>
              <a:t>Funding has supported road and public transport improvements, active mobility infrastructure, institutional reforms, and capacity building.</a:t>
            </a:r>
            <a:endParaRPr lang="en-US" dirty="0">
              <a:latin typeface="Manrope" pitchFamily="2" charset="0"/>
            </a:endParaRP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C318B-2A06-CFD4-384F-51D2B5B7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73"/>
          <a:stretch>
            <a:fillRect/>
          </a:stretch>
        </p:blipFill>
        <p:spPr>
          <a:xfrm>
            <a:off x="325162" y="1508760"/>
            <a:ext cx="8201025" cy="5108617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6EC06E9D-8775-A16B-E479-4FE24E087963}"/>
              </a:ext>
            </a:extLst>
          </p:cNvPr>
          <p:cNvSpPr/>
          <p:nvPr/>
        </p:nvSpPr>
        <p:spPr>
          <a:xfrm>
            <a:off x="325163" y="-86587"/>
            <a:ext cx="8201025" cy="209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Associated and leveraged finance for MobiliseYourCity cities that adopted a SUMP (in billion EUR)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79F5B9-C5E5-5679-A57A-830B3924AAF9}"/>
              </a:ext>
            </a:extLst>
          </p:cNvPr>
          <p:cNvSpPr/>
          <p:nvPr/>
        </p:nvSpPr>
        <p:spPr>
          <a:xfrm>
            <a:off x="1078029" y="4042612"/>
            <a:ext cx="1600346" cy="24046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6762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6615-112C-5100-CF53-387FCBAE8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2ADDCFE-9B60-CDC0-DCBF-62AF00D939EE}"/>
              </a:ext>
            </a:extLst>
          </p:cNvPr>
          <p:cNvSpPr/>
          <p:nvPr/>
        </p:nvSpPr>
        <p:spPr>
          <a:xfrm>
            <a:off x="411480" y="326206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Identified investment needs for urban mobility 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1B63ACB-73EE-8F4C-A6E8-78311E38401D}"/>
              </a:ext>
            </a:extLst>
          </p:cNvPr>
          <p:cNvSpPr/>
          <p:nvPr/>
        </p:nvSpPr>
        <p:spPr>
          <a:xfrm>
            <a:off x="530352" y="1005840"/>
            <a:ext cx="69494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3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D4C2AE7-48A1-0A07-FD2B-2B66937A3682}"/>
              </a:ext>
            </a:extLst>
          </p:cNvPr>
          <p:cNvSpPr/>
          <p:nvPr/>
        </p:nvSpPr>
        <p:spPr>
          <a:xfrm>
            <a:off x="685800" y="2532888"/>
            <a:ext cx="1554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1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C3B3EEF2-7CC8-BD76-17AD-0E52F1475201}"/>
              </a:ext>
            </a:extLst>
          </p:cNvPr>
          <p:cNvSpPr/>
          <p:nvPr/>
        </p:nvSpPr>
        <p:spPr>
          <a:xfrm>
            <a:off x="849575" y="4251960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1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E67B70A2-E797-1D04-EDF2-2DAD4E4A25AD}"/>
              </a:ext>
            </a:extLst>
          </p:cNvPr>
          <p:cNvSpPr/>
          <p:nvPr/>
        </p:nvSpPr>
        <p:spPr>
          <a:xfrm>
            <a:off x="3672840" y="4257983"/>
            <a:ext cx="2423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1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02C324-B425-6B89-7817-0985A801FFD2}"/>
              </a:ext>
            </a:extLst>
          </p:cNvPr>
          <p:cNvSpPr txBox="1"/>
          <p:nvPr/>
        </p:nvSpPr>
        <p:spPr>
          <a:xfrm>
            <a:off x="1984917" y="-869795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1A3BDDA-8FEE-89F4-C8A3-07F99C29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35151"/>
              </p:ext>
            </p:extLst>
          </p:nvPr>
        </p:nvGraphicFramePr>
        <p:xfrm>
          <a:off x="627944" y="2416535"/>
          <a:ext cx="6369575" cy="231071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701563">
                  <a:extLst>
                    <a:ext uri="{9D8B030D-6E8A-4147-A177-3AD203B41FA5}">
                      <a16:colId xmlns:a16="http://schemas.microsoft.com/office/drawing/2014/main" val="3985322144"/>
                    </a:ext>
                  </a:extLst>
                </a:gridCol>
                <a:gridCol w="3668012">
                  <a:extLst>
                    <a:ext uri="{9D8B030D-6E8A-4147-A177-3AD203B41FA5}">
                      <a16:colId xmlns:a16="http://schemas.microsoft.com/office/drawing/2014/main" val="131754403"/>
                    </a:ext>
                  </a:extLst>
                </a:gridCol>
              </a:tblGrid>
              <a:tr h="9086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Manrope" pitchFamily="2" charset="0"/>
                        </a:rPr>
                        <a:t>Investment Requirements – CAPEX</a:t>
                      </a:r>
                      <a:endParaRPr lang="en-US" sz="1600" dirty="0">
                        <a:latin typeface="Manrope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• By 2025: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EUR 298.1 million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• By 2030: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EUR 550.0 million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• By 2035: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EUR 554.7 million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46932"/>
                  </a:ext>
                </a:extLst>
              </a:tr>
              <a:tr h="6780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Manrope" pitchFamily="2" charset="0"/>
                        </a:rPr>
                        <a:t>Investment Requirements – OPEX</a:t>
                      </a:r>
                      <a:endParaRPr lang="en-US" sz="1600" dirty="0">
                        <a:latin typeface="Manrope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• By 2030: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EUR 151.0 million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• Yearly OPEX to 2035: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EUR 770.0 million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8612059"/>
                  </a:ext>
                </a:extLst>
              </a:tr>
              <a:tr h="3797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Manrope" pitchFamily="2" charset="0"/>
                        </a:rPr>
                        <a:t>Total CAPEX &amp; OPEX (by 2030)</a:t>
                      </a:r>
                      <a:endParaRPr lang="en-US" sz="1600" dirty="0">
                        <a:latin typeface="Manrope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EUR 701.0 million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080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EFC470-5557-CB96-710C-9A08F53D2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92" y="2163784"/>
            <a:ext cx="3937143" cy="28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6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20FB3-3010-F644-8B92-48B0899D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BC544A1-13C6-CA65-8508-52763C7116D7}"/>
              </a:ext>
            </a:extLst>
          </p:cNvPr>
          <p:cNvSpPr/>
          <p:nvPr/>
        </p:nvSpPr>
        <p:spPr>
          <a:xfrm>
            <a:off x="535577" y="422366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Key Lessons Learned from Yaoundé SUMP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505054A2-A62C-D67F-5D8C-B031663BB3F3}"/>
              </a:ext>
            </a:extLst>
          </p:cNvPr>
          <p:cNvSpPr/>
          <p:nvPr/>
        </p:nvSpPr>
        <p:spPr>
          <a:xfrm>
            <a:off x="530352" y="1005840"/>
            <a:ext cx="69494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endParaRPr lang="en-US" sz="13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3C4049D5-2967-EED0-8847-FD455EE13ABF}"/>
              </a:ext>
            </a:extLst>
          </p:cNvPr>
          <p:cNvSpPr/>
          <p:nvPr/>
        </p:nvSpPr>
        <p:spPr>
          <a:xfrm>
            <a:off x="993809" y="2872243"/>
            <a:ext cx="1554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15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ECD9884-5CCB-CB84-ED63-51B6117D7C2F}"/>
              </a:ext>
            </a:extLst>
          </p:cNvPr>
          <p:cNvSpPr txBox="1"/>
          <p:nvPr/>
        </p:nvSpPr>
        <p:spPr>
          <a:xfrm>
            <a:off x="1984917" y="-869795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28BE96-BA84-7484-227D-82A553C32475}"/>
              </a:ext>
            </a:extLst>
          </p:cNvPr>
          <p:cNvSpPr/>
          <p:nvPr/>
        </p:nvSpPr>
        <p:spPr>
          <a:xfrm>
            <a:off x="838361" y="1939555"/>
            <a:ext cx="4345181" cy="17181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232323"/>
                </a:solidFill>
                <a:latin typeface="Manrope" pitchFamily="2" charset="0"/>
              </a:rPr>
              <a:t>1. Strengthen Local Ownership</a:t>
            </a:r>
            <a:endParaRPr lang="en-US" sz="1600" dirty="0">
              <a:solidFill>
                <a:srgbClr val="232323"/>
              </a:solidFill>
              <a:latin typeface="Manrope" pitchFamily="2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232323"/>
                </a:solidFill>
                <a:latin typeface="Manrope" pitchFamily="2" charset="0"/>
              </a:rPr>
              <a:t>Local mobility authorities should lead the SUMP process.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232323"/>
                </a:solidFill>
                <a:latin typeface="Manrope" pitchFamily="2" charset="0"/>
              </a:rPr>
              <a:t>Clearly define responsibilities and build monitoring capacity.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8F0469-254B-9621-E4A9-6DE1A0BDB327}"/>
              </a:ext>
            </a:extLst>
          </p:cNvPr>
          <p:cNvSpPr/>
          <p:nvPr/>
        </p:nvSpPr>
        <p:spPr>
          <a:xfrm>
            <a:off x="5495140" y="1939555"/>
            <a:ext cx="5803030" cy="17181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b="1" dirty="0">
                <a:solidFill>
                  <a:srgbClr val="232323"/>
                </a:solidFill>
                <a:latin typeface="Manrope" pitchFamily="2" charset="0"/>
              </a:rPr>
              <a:t>2. Use Context-Appropriate Data Collection</a:t>
            </a:r>
            <a:endParaRPr lang="en-US" sz="1600" dirty="0">
              <a:solidFill>
                <a:srgbClr val="232323"/>
              </a:solidFill>
              <a:latin typeface="Manrope" pitchFamily="2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232323"/>
                </a:solidFill>
                <a:latin typeface="Manrope" pitchFamily="2" charset="0"/>
              </a:rPr>
              <a:t>Large household travel surveys can be costly and not always needed.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232323"/>
                </a:solidFill>
                <a:latin typeface="Manrope" pitchFamily="2" charset="0"/>
              </a:rPr>
              <a:t>Combine existing demographic data with targeted origin-destination surveys and fieldwork.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C28690-2803-5D18-3948-23E9F4C50639}"/>
              </a:ext>
            </a:extLst>
          </p:cNvPr>
          <p:cNvSpPr/>
          <p:nvPr/>
        </p:nvSpPr>
        <p:spPr>
          <a:xfrm>
            <a:off x="838361" y="3910138"/>
            <a:ext cx="5042675" cy="15530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232323"/>
                </a:solidFill>
                <a:latin typeface="Manrope" pitchFamily="2" charset="0"/>
              </a:rPr>
              <a:t>3. Apply Traffic Models Selectively</a:t>
            </a:r>
            <a:endParaRPr lang="en-US" sz="1600" dirty="0">
              <a:solidFill>
                <a:srgbClr val="232323"/>
              </a:solidFill>
              <a:latin typeface="Manrope" pitchFamily="2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232323"/>
                </a:solidFill>
                <a:latin typeface="Manrope" pitchFamily="2" charset="0"/>
              </a:rPr>
              <a:t>Complex predictive models are expensive and may be difficult for local stakeholders to use.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rgbClr val="232323"/>
                </a:solidFill>
                <a:latin typeface="Manrope" pitchFamily="2" charset="0"/>
              </a:rPr>
              <a:t>Prioritize local expertise and observations; use models mainly for later-stage studies.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9F9377-8826-4388-B07E-39328D501E97}"/>
              </a:ext>
            </a:extLst>
          </p:cNvPr>
          <p:cNvSpPr/>
          <p:nvPr/>
        </p:nvSpPr>
        <p:spPr>
          <a:xfrm>
            <a:off x="6121668" y="3879010"/>
            <a:ext cx="5176502" cy="158422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Manrope" pitchFamily="2" charset="0"/>
              </a:rPr>
              <a:t>4. Better Integrate Transport and Urban Planning</a:t>
            </a:r>
            <a:endParaRPr lang="en-US" sz="1600" dirty="0">
              <a:solidFill>
                <a:schemeClr val="bg1"/>
              </a:solidFill>
              <a:latin typeface="Manrope" pitchFamily="2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Manrope" pitchFamily="2" charset="0"/>
              </a:rPr>
              <a:t>Align mobility planning with urban development plans. 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Manrope" pitchFamily="2" charset="0"/>
              </a:rPr>
              <a:t>Strengthen institutions, governance, and implementation capacity.</a:t>
            </a:r>
          </a:p>
        </p:txBody>
      </p:sp>
    </p:spTree>
    <p:extLst>
      <p:ext uri="{BB962C8B-B14F-4D97-AF65-F5344CB8AC3E}">
        <p14:creationId xmlns:p14="http://schemas.microsoft.com/office/powerpoint/2010/main" val="28018035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E2FE3D8-B866-35F0-6779-7D5565A548AF}"/>
              </a:ext>
            </a:extLst>
          </p:cNvPr>
          <p:cNvSpPr txBox="1">
            <a:spLocks/>
          </p:cNvSpPr>
          <p:nvPr/>
        </p:nvSpPr>
        <p:spPr>
          <a:xfrm>
            <a:off x="373227" y="339866"/>
            <a:ext cx="4637685" cy="577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Radio Canada Big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adio Canada Big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Radio Canada Big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adio Canada Big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Radio Canada Big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Yaoundé, Cameroon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CAE4BC-5849-567C-CE02-9A5F05A0B8FA}"/>
              </a:ext>
            </a:extLst>
          </p:cNvPr>
          <p:cNvSpPr txBox="1">
            <a:spLocks/>
          </p:cNvSpPr>
          <p:nvPr/>
        </p:nvSpPr>
        <p:spPr>
          <a:xfrm>
            <a:off x="373227" y="853493"/>
            <a:ext cx="5152797" cy="577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5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tabLst/>
              <a:defRPr lang="fr-FR" sz="3600" b="0" i="0" kern="1200">
                <a:solidFill>
                  <a:schemeClr val="accent1"/>
                </a:solidFill>
                <a:latin typeface="Gravur-CondensedBold" panose="02000506020000020004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97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/>
              <a:buChar char="•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Support from the Partnership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F5DA6-F563-333A-B3C5-115808779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90" y="1563624"/>
            <a:ext cx="7035805" cy="2229852"/>
          </a:xfrm>
          <a:prstGeom prst="rect">
            <a:avLst/>
          </a:prstGeom>
        </p:spPr>
      </p:pic>
      <p:pic>
        <p:nvPicPr>
          <p:cNvPr id="6" name="Picture 5" descr="A group of people on a street&#10;&#10;AI-generated content may be incorrect.">
            <a:extLst>
              <a:ext uri="{FF2B5EF4-FFF2-40B4-BE49-F238E27FC236}">
                <a16:creationId xmlns:a16="http://schemas.microsoft.com/office/drawing/2014/main" id="{C5DE7426-12BE-16DE-33AA-5C49C15DB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7849" y="1843687"/>
            <a:ext cx="2638027" cy="183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2C052-52A4-9246-E74A-FE1F35559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779" y="3926038"/>
            <a:ext cx="5686784" cy="2511617"/>
          </a:xfrm>
          <a:prstGeom prst="rect">
            <a:avLst/>
          </a:prstGeom>
        </p:spPr>
      </p:pic>
      <p:pic>
        <p:nvPicPr>
          <p:cNvPr id="8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6D408DF0-CD2E-E131-9C3C-9F41B16D5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625" y="4608616"/>
            <a:ext cx="2839123" cy="114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Image Placeholder 5">
            <a:extLst>
              <a:ext uri="{FF2B5EF4-FFF2-40B4-BE49-F238E27FC236}">
                <a16:creationId xmlns:a16="http://schemas.microsoft.com/office/drawing/2014/main" id="{820F7B1E-FF96-844F-E7F4-52C14EF2FA5B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2"/>
          <a:stretch>
            <a:fillRect/>
          </a:stretch>
        </p:blipFill>
        <p:spPr>
          <a:xfrm>
            <a:off x="7192551" y="1845585"/>
            <a:ext cx="4605338" cy="3457778"/>
          </a:xfrm>
          <a:prstGeom prst="roundRect">
            <a:avLst>
              <a:gd name="adj" fmla="val 6203"/>
            </a:avLst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9C846D6-0B88-CCB8-0D5F-3EE66CE13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contact@mobiliseyourcity.net</a:t>
            </a:r>
          </a:p>
          <a:p>
            <a:r>
              <a:rPr lang="en-US" dirty="0"/>
              <a:t>jacopo.giavoli@mobiliseyourcity.net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43945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908AE1E-6F19-A802-C7ED-D6679651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C0839F-15A6-5A5D-B978-D1F74299B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en-P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B02A6D-F5F1-BE73-2183-B5D81EA8B4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P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FC7766-6301-B770-8C72-56221C118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PL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854A3C-A66A-7FDE-9782-B616F41380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709" y="2489496"/>
            <a:ext cx="9132276" cy="568325"/>
          </a:xfrm>
        </p:spPr>
        <p:txBody>
          <a:bodyPr/>
          <a:lstStyle/>
          <a:p>
            <a:r>
              <a:rPr lang="en-US" dirty="0"/>
              <a:t>Introduction to MobiliseYourCity</a:t>
            </a:r>
            <a:endParaRPr lang="en-PL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EDB3D3-CFFC-E19D-7C67-2ABFAD4E7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Yaoundé SUMP Development</a:t>
            </a:r>
            <a:endParaRPr lang="en-PL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AC14770-06D3-0EBA-2924-E70EA71BD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709" y="4559321"/>
            <a:ext cx="9132276" cy="568325"/>
          </a:xfrm>
        </p:spPr>
        <p:txBody>
          <a:bodyPr/>
          <a:lstStyle/>
          <a:p>
            <a:r>
              <a:rPr lang="en-US" sz="2800" dirty="0"/>
              <a:t>Q&amp;A and Discussion</a:t>
            </a:r>
            <a:endParaRPr lang="en-PL" sz="2800" dirty="0"/>
          </a:p>
        </p:txBody>
      </p:sp>
    </p:spTree>
    <p:extLst>
      <p:ext uri="{BB962C8B-B14F-4D97-AF65-F5344CB8AC3E}">
        <p14:creationId xmlns:p14="http://schemas.microsoft.com/office/powerpoint/2010/main" val="403860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7AE1-2AC1-EB31-62DB-77A9AC8D6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01</a:t>
            </a:r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0982E-FD06-1825-019B-BA47E17A6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431" y="3399724"/>
            <a:ext cx="11043138" cy="936756"/>
          </a:xfrm>
        </p:spPr>
        <p:txBody>
          <a:bodyPr/>
          <a:lstStyle/>
          <a:p>
            <a:r>
              <a:rPr lang="en-US" dirty="0"/>
              <a:t>Introduction to MobiliseYourCity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86716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24">
            <a:extLst>
              <a:ext uri="{FF2B5EF4-FFF2-40B4-BE49-F238E27FC236}">
                <a16:creationId xmlns:a16="http://schemas.microsoft.com/office/drawing/2014/main" id="{CFEF4024-432A-C813-DB5D-51E702CB38A2}"/>
              </a:ext>
            </a:extLst>
          </p:cNvPr>
          <p:cNvSpPr/>
          <p:nvPr/>
        </p:nvSpPr>
        <p:spPr>
          <a:xfrm>
            <a:off x="502920" y="3249019"/>
            <a:ext cx="2832126" cy="16064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con angoli arrotondati 25">
            <a:extLst>
              <a:ext uri="{FF2B5EF4-FFF2-40B4-BE49-F238E27FC236}">
                <a16:creationId xmlns:a16="http://schemas.microsoft.com/office/drawing/2014/main" id="{A83556A9-E47F-7F88-0BA3-FA27BCA48F64}"/>
              </a:ext>
            </a:extLst>
          </p:cNvPr>
          <p:cNvSpPr/>
          <p:nvPr/>
        </p:nvSpPr>
        <p:spPr>
          <a:xfrm>
            <a:off x="3452126" y="3256378"/>
            <a:ext cx="2902953" cy="16064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con angoli arrotondati 22">
            <a:extLst>
              <a:ext uri="{FF2B5EF4-FFF2-40B4-BE49-F238E27FC236}">
                <a16:creationId xmlns:a16="http://schemas.microsoft.com/office/drawing/2014/main" id="{9528E048-810D-4274-4F97-BC378DBA0FDF}"/>
              </a:ext>
            </a:extLst>
          </p:cNvPr>
          <p:cNvSpPr/>
          <p:nvPr/>
        </p:nvSpPr>
        <p:spPr>
          <a:xfrm>
            <a:off x="2490067" y="1750741"/>
            <a:ext cx="1833707" cy="130469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con angoli arrotondati 23">
            <a:extLst>
              <a:ext uri="{FF2B5EF4-FFF2-40B4-BE49-F238E27FC236}">
                <a16:creationId xmlns:a16="http://schemas.microsoft.com/office/drawing/2014/main" id="{14EE73F9-0764-79C1-112A-2FFD2D6CC2F4}"/>
              </a:ext>
            </a:extLst>
          </p:cNvPr>
          <p:cNvSpPr/>
          <p:nvPr/>
        </p:nvSpPr>
        <p:spPr>
          <a:xfrm>
            <a:off x="4550813" y="1770813"/>
            <a:ext cx="1833707" cy="130469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con angoli arrotondati 20">
            <a:extLst>
              <a:ext uri="{FF2B5EF4-FFF2-40B4-BE49-F238E27FC236}">
                <a16:creationId xmlns:a16="http://schemas.microsoft.com/office/drawing/2014/main" id="{2AEAD93C-6F3B-E7C2-4AEB-BA0795923EA2}"/>
              </a:ext>
            </a:extLst>
          </p:cNvPr>
          <p:cNvSpPr/>
          <p:nvPr/>
        </p:nvSpPr>
        <p:spPr>
          <a:xfrm>
            <a:off x="530352" y="1750741"/>
            <a:ext cx="1833707" cy="1304693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id="{95D194E9-1680-1126-5B12-FF7AA7A74322}"/>
              </a:ext>
            </a:extLst>
          </p:cNvPr>
          <p:cNvSpPr/>
          <p:nvPr/>
        </p:nvSpPr>
        <p:spPr>
          <a:xfrm>
            <a:off x="502920" y="411480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6000"/>
                  </a:schemeClr>
                </a:solidFill>
                <a:latin typeface="Radio Canada Big SemiBold" pitchFamily="2" charset="0"/>
                <a:ea typeface="Arial" pitchFamily="34" charset="-122"/>
                <a:cs typeface="Arial"/>
              </a:rPr>
              <a:t>MobiliseYourCity</a:t>
            </a:r>
            <a:endParaRPr lang="en-US" sz="2800" dirty="0">
              <a:solidFill>
                <a:schemeClr val="accent5">
                  <a:lumMod val="76000"/>
                </a:schemeClr>
              </a:solidFill>
              <a:latin typeface="Radio Canada Big SemiBold" pitchFamily="2" charset="0"/>
              <a:cs typeface="Arial"/>
            </a:endParaRP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34FECBF7-683B-38E6-2A2E-4409B2CF5A32}"/>
              </a:ext>
            </a:extLst>
          </p:cNvPr>
          <p:cNvSpPr/>
          <p:nvPr/>
        </p:nvSpPr>
        <p:spPr>
          <a:xfrm>
            <a:off x="530352" y="1005840"/>
            <a:ext cx="694944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111111"/>
                </a:solidFill>
                <a:latin typeface="Manrope" pitchFamily="2" charset="0"/>
                <a:ea typeface="Arial" pitchFamily="34" charset="-122"/>
                <a:cs typeface="Arial"/>
              </a:rPr>
              <a:t>A European-led global partnership helping cities and countries move from sustainable urban mobility planning to concrete investment and action</a:t>
            </a:r>
            <a:r>
              <a:rPr lang="en-US" sz="1500" dirty="0">
                <a:solidFill>
                  <a:srgbClr val="111111"/>
                </a:solidFill>
                <a:latin typeface="Arial"/>
                <a:ea typeface="Arial" pitchFamily="34" charset="-122"/>
                <a:cs typeface="Arial"/>
              </a:rPr>
              <a:t>.</a:t>
            </a:r>
            <a:endParaRPr lang="en-US" sz="1500" dirty="0">
              <a:latin typeface="Aptos"/>
              <a:cs typeface="Arial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FC4EE932-7D5B-E3A1-AF8E-5D29C1F26B95}"/>
              </a:ext>
            </a:extLst>
          </p:cNvPr>
          <p:cNvSpPr/>
          <p:nvPr/>
        </p:nvSpPr>
        <p:spPr>
          <a:xfrm>
            <a:off x="685800" y="2057400"/>
            <a:ext cx="1554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Radio Canada Big SemiBold" pitchFamily="2" charset="0"/>
                <a:ea typeface="Arial" pitchFamily="34" charset="-122"/>
                <a:cs typeface="Arial" pitchFamily="34" charset="-120"/>
              </a:rPr>
              <a:t>82</a:t>
            </a:r>
            <a:endParaRPr lang="en-US" sz="3600" dirty="0">
              <a:solidFill>
                <a:schemeClr val="bg1"/>
              </a:solidFill>
              <a:latin typeface="Radio Canada Big SemiBold" pitchFamily="2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C829C246-FE49-C95C-A35D-78054722F9E0}"/>
              </a:ext>
            </a:extLst>
          </p:cNvPr>
          <p:cNvSpPr/>
          <p:nvPr/>
        </p:nvSpPr>
        <p:spPr>
          <a:xfrm>
            <a:off x="685800" y="2532888"/>
            <a:ext cx="1554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Radio Canada Big" pitchFamily="2" charset="0"/>
                <a:ea typeface="Arial" pitchFamily="34" charset="-122"/>
                <a:cs typeface="Arial" pitchFamily="34" charset="-120"/>
              </a:rPr>
              <a:t>member cities</a:t>
            </a:r>
            <a:endParaRPr lang="en-US" dirty="0">
              <a:solidFill>
                <a:schemeClr val="bg1"/>
              </a:solidFill>
              <a:latin typeface="Radio Canada Big" pitchFamily="2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94FC3889-A9D9-4ECF-1740-529AB9F39482}"/>
              </a:ext>
            </a:extLst>
          </p:cNvPr>
          <p:cNvSpPr/>
          <p:nvPr/>
        </p:nvSpPr>
        <p:spPr>
          <a:xfrm>
            <a:off x="2514600" y="2057400"/>
            <a:ext cx="16916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Radio Canada Big SemiBold" pitchFamily="2" charset="0"/>
                <a:ea typeface="Arial" pitchFamily="34" charset="-122"/>
                <a:cs typeface="Arial" pitchFamily="34" charset="-120"/>
              </a:rPr>
              <a:t>16</a:t>
            </a:r>
            <a:endParaRPr lang="en-US" sz="3600" dirty="0">
              <a:solidFill>
                <a:schemeClr val="bg1"/>
              </a:solidFill>
              <a:latin typeface="Radio Canada Big SemiBold" pitchFamily="2" charset="0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2C7E2B60-1CFA-83BE-76D0-B979CA46E201}"/>
              </a:ext>
            </a:extLst>
          </p:cNvPr>
          <p:cNvSpPr/>
          <p:nvPr/>
        </p:nvSpPr>
        <p:spPr>
          <a:xfrm>
            <a:off x="2514600" y="2532888"/>
            <a:ext cx="1691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Radio Canada Big" pitchFamily="2" charset="0"/>
                <a:cs typeface="Arial" pitchFamily="34" charset="-120"/>
              </a:rPr>
              <a:t>member countries</a:t>
            </a: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4175944D-03B5-E5A5-241A-4FE1EE2992D2}"/>
              </a:ext>
            </a:extLst>
          </p:cNvPr>
          <p:cNvSpPr/>
          <p:nvPr/>
        </p:nvSpPr>
        <p:spPr>
          <a:xfrm>
            <a:off x="4526280" y="2057400"/>
            <a:ext cx="20116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Radio Canada Big SemiBold" pitchFamily="2" charset="0"/>
                <a:ea typeface="Arial" pitchFamily="34" charset="-122"/>
                <a:cs typeface="Arial" pitchFamily="34" charset="-120"/>
              </a:rPr>
              <a:t>172m</a:t>
            </a:r>
            <a:endParaRPr lang="en-US" sz="3600" dirty="0">
              <a:solidFill>
                <a:schemeClr val="bg1"/>
              </a:solidFill>
              <a:latin typeface="Radio Canada Big SemiBold" pitchFamily="2" charset="0"/>
            </a:endParaRP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529E23B1-95D1-4D91-A5A2-C18FF65E8248}"/>
              </a:ext>
            </a:extLst>
          </p:cNvPr>
          <p:cNvSpPr/>
          <p:nvPr/>
        </p:nvSpPr>
        <p:spPr>
          <a:xfrm>
            <a:off x="4590288" y="2532888"/>
            <a:ext cx="176479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chemeClr val="bg1"/>
                </a:solidFill>
                <a:latin typeface="Radio Canada Big" pitchFamily="2" charset="0"/>
                <a:cs typeface="Arial" pitchFamily="34" charset="-120"/>
              </a:rPr>
              <a:t>people represented</a:t>
            </a: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024C855B-E6D9-540F-6A69-4C0AB7B392AB}"/>
              </a:ext>
            </a:extLst>
          </p:cNvPr>
          <p:cNvSpPr/>
          <p:nvPr/>
        </p:nvSpPr>
        <p:spPr>
          <a:xfrm>
            <a:off x="1005023" y="3621024"/>
            <a:ext cx="1828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397C7"/>
                </a:solidFill>
                <a:latin typeface="Radio Canada Big SemiBold" pitchFamily="2" charset="0"/>
                <a:ea typeface="Arial" pitchFamily="34" charset="-122"/>
                <a:cs typeface="Arial" pitchFamily="34" charset="-120"/>
              </a:rPr>
              <a:t>75</a:t>
            </a:r>
            <a:endParaRPr lang="en-US" sz="3200" dirty="0">
              <a:latin typeface="Radio Canada Big SemiBold" pitchFamily="2" charset="0"/>
            </a:endParaRPr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DF010F93-7527-2F73-8E90-B9E9265C53E4}"/>
              </a:ext>
            </a:extLst>
          </p:cNvPr>
          <p:cNvSpPr/>
          <p:nvPr/>
        </p:nvSpPr>
        <p:spPr>
          <a:xfrm>
            <a:off x="968447" y="4105656"/>
            <a:ext cx="1828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11111"/>
                </a:solidFill>
                <a:latin typeface="Manrope" pitchFamily="2" charset="0"/>
                <a:ea typeface="Arial" pitchFamily="34" charset="-122"/>
                <a:cs typeface="Arial" pitchFamily="34" charset="-120"/>
              </a:rPr>
              <a:t>Projects across 38 countries</a:t>
            </a:r>
            <a:endParaRPr lang="en-US" sz="1600" dirty="0">
              <a:latin typeface="Manrope" pitchFamily="2" charset="0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95074C41-D6D8-7685-C8C7-01B52C91BACD}"/>
              </a:ext>
            </a:extLst>
          </p:cNvPr>
          <p:cNvSpPr/>
          <p:nvPr/>
        </p:nvSpPr>
        <p:spPr>
          <a:xfrm>
            <a:off x="3691128" y="3627047"/>
            <a:ext cx="2423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0397C7"/>
                </a:solidFill>
                <a:latin typeface="Radio Canada Big SemiBold" pitchFamily="2" charset="0"/>
                <a:ea typeface="Arial" pitchFamily="34" charset="-122"/>
                <a:cs typeface="Arial" pitchFamily="34" charset="-120"/>
              </a:rPr>
              <a:t>€120m+</a:t>
            </a:r>
            <a:endParaRPr lang="en-US" sz="3400" dirty="0">
              <a:latin typeface="Radio Canada Big SemiBold" pitchFamily="2" charset="0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739AD86B-6643-2110-BA01-B22A809350F8}"/>
              </a:ext>
            </a:extLst>
          </p:cNvPr>
          <p:cNvSpPr/>
          <p:nvPr/>
        </p:nvSpPr>
        <p:spPr>
          <a:xfrm>
            <a:off x="3672840" y="4102535"/>
            <a:ext cx="2423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111111"/>
                </a:solidFill>
                <a:latin typeface="Manrope" pitchFamily="2" charset="0"/>
                <a:ea typeface="Arial" pitchFamily="34" charset="-122"/>
                <a:cs typeface="Arial" pitchFamily="34" charset="-120"/>
              </a:rPr>
              <a:t>Grants from the EU, France and Germany</a:t>
            </a:r>
            <a:endParaRPr lang="en-US" sz="1600" dirty="0">
              <a:latin typeface="Manrope" pitchFamily="2" charset="0"/>
            </a:endParaRPr>
          </a:p>
        </p:txBody>
      </p:sp>
      <p:sp>
        <p:nvSpPr>
          <p:cNvPr id="20" name="Shape 12">
            <a:extLst>
              <a:ext uri="{FF2B5EF4-FFF2-40B4-BE49-F238E27FC236}">
                <a16:creationId xmlns:a16="http://schemas.microsoft.com/office/drawing/2014/main" id="{2E554F37-C25C-17B6-61CB-A93A987020FF}"/>
              </a:ext>
            </a:extLst>
          </p:cNvPr>
          <p:cNvSpPr/>
          <p:nvPr/>
        </p:nvSpPr>
        <p:spPr>
          <a:xfrm>
            <a:off x="6869752" y="1750742"/>
            <a:ext cx="4920772" cy="3104718"/>
          </a:xfrm>
          <a:prstGeom prst="roundRect">
            <a:avLst>
              <a:gd name="adj" fmla="val 5926"/>
            </a:avLst>
          </a:prstGeom>
          <a:solidFill>
            <a:srgbClr val="F7D5E4"/>
          </a:solidFill>
          <a:ln w="12700">
            <a:solidFill>
              <a:srgbClr val="F7D5E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3">
            <a:extLst>
              <a:ext uri="{FF2B5EF4-FFF2-40B4-BE49-F238E27FC236}">
                <a16:creationId xmlns:a16="http://schemas.microsoft.com/office/drawing/2014/main" id="{D490BA07-3BE7-F1D3-CC5A-17AB2508AA63}"/>
              </a:ext>
            </a:extLst>
          </p:cNvPr>
          <p:cNvSpPr/>
          <p:nvPr/>
        </p:nvSpPr>
        <p:spPr>
          <a:xfrm>
            <a:off x="7326246" y="2537126"/>
            <a:ext cx="3737994" cy="1493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latin typeface="Manrope" pitchFamily="2" charset="0"/>
                <a:ea typeface="Arial" pitchFamily="34" charset="-122"/>
                <a:cs typeface="Arial"/>
              </a:rPr>
              <a:t>MobiliseYourCity bridges the gap between planning and investment by adapting the European SUMP methodology to developing and emerging economies.</a:t>
            </a:r>
            <a:endParaRPr lang="en-US" dirty="0">
              <a:latin typeface="Manrope" pitchFamily="2" charset="0"/>
              <a:cs typeface="Arial"/>
            </a:endParaRPr>
          </a:p>
        </p:txBody>
      </p:sp>
      <p:sp>
        <p:nvSpPr>
          <p:cNvPr id="25" name="Retângulo: Cantos Arredondados 2">
            <a:extLst>
              <a:ext uri="{FF2B5EF4-FFF2-40B4-BE49-F238E27FC236}">
                <a16:creationId xmlns:a16="http://schemas.microsoft.com/office/drawing/2014/main" id="{3F4B1F74-E92E-A341-3A38-7B036FC57E2B}"/>
              </a:ext>
            </a:extLst>
          </p:cNvPr>
          <p:cNvSpPr/>
          <p:nvPr/>
        </p:nvSpPr>
        <p:spPr>
          <a:xfrm>
            <a:off x="375627" y="5170840"/>
            <a:ext cx="11414897" cy="1206156"/>
          </a:xfrm>
          <a:prstGeom prst="roundRect">
            <a:avLst/>
          </a:prstGeom>
          <a:solidFill>
            <a:schemeClr val="accent4"/>
          </a:solidFill>
          <a:ln w="12700">
            <a:solidFill>
              <a:srgbClr val="DADBD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12038C2-747C-1653-2699-02341E6A1F61}"/>
              </a:ext>
            </a:extLst>
          </p:cNvPr>
          <p:cNvSpPr txBox="1">
            <a:spLocks/>
          </p:cNvSpPr>
          <p:nvPr/>
        </p:nvSpPr>
        <p:spPr>
          <a:xfrm>
            <a:off x="706295" y="5647559"/>
            <a:ext cx="1413034" cy="254977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9525" indent="-9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tabLst/>
              <a:defRPr sz="16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32C33"/>
                </a:solidFill>
                <a:latin typeface="Aptos Display"/>
                <a:ea typeface="Roboto"/>
                <a:cs typeface="Roboto"/>
              </a:rPr>
              <a:t>Donors:</a:t>
            </a:r>
            <a:endParaRPr lang="en-GB" dirty="0">
              <a:solidFill>
                <a:srgbClr val="032C33"/>
              </a:solidFill>
              <a:latin typeface="Aptos Display"/>
            </a:endParaRPr>
          </a:p>
        </p:txBody>
      </p:sp>
      <p:pic>
        <p:nvPicPr>
          <p:cNvPr id="27" name="Imagem 7" descr="Logo&#10;&#10;Description automatically generated">
            <a:extLst>
              <a:ext uri="{FF2B5EF4-FFF2-40B4-BE49-F238E27FC236}">
                <a16:creationId xmlns:a16="http://schemas.microsoft.com/office/drawing/2014/main" id="{CA0A419D-AB63-BA10-DA1E-F1C289A8D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745" y="5449882"/>
            <a:ext cx="1211420" cy="642603"/>
          </a:xfrm>
          <a:prstGeom prst="rect">
            <a:avLst/>
          </a:prstGeom>
        </p:spPr>
      </p:pic>
      <p:pic>
        <p:nvPicPr>
          <p:cNvPr id="28" name="Imagem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17177F-3D2F-11FB-8681-89F8E138F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28" y="5465981"/>
            <a:ext cx="890118" cy="615235"/>
          </a:xfrm>
          <a:prstGeom prst="rect">
            <a:avLst/>
          </a:prstGeom>
          <a:ln>
            <a:noFill/>
          </a:ln>
        </p:spPr>
      </p:pic>
      <p:pic>
        <p:nvPicPr>
          <p:cNvPr id="29" name="Imagem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16B320-E6BC-CDE3-3964-67EE5A15A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534" y="5460615"/>
            <a:ext cx="1182845" cy="623553"/>
          </a:xfrm>
          <a:prstGeom prst="rect">
            <a:avLst/>
          </a:prstGeom>
        </p:spPr>
      </p:pic>
      <p:pic>
        <p:nvPicPr>
          <p:cNvPr id="30" name="Imagem 11" descr="Texto, Carta&#10;&#10;O conteúdo gerado por IA pode estar incorreto.">
            <a:extLst>
              <a:ext uri="{FF2B5EF4-FFF2-40B4-BE49-F238E27FC236}">
                <a16:creationId xmlns:a16="http://schemas.microsoft.com/office/drawing/2014/main" id="{47A5A9F9-3E8D-54F6-C0D1-B29302891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857" y="5315727"/>
            <a:ext cx="1660034" cy="907961"/>
          </a:xfrm>
          <a:prstGeom prst="rect">
            <a:avLst/>
          </a:prstGeom>
          <a:ln>
            <a:noFill/>
          </a:ln>
        </p:spPr>
      </p:pic>
      <p:pic>
        <p:nvPicPr>
          <p:cNvPr id="31" name="Imagem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A281F54D-94B7-BC8B-5A17-F1C620470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3407" y="5401586"/>
            <a:ext cx="733023" cy="743755"/>
          </a:xfrm>
          <a:prstGeom prst="rect">
            <a:avLst/>
          </a:prstGeom>
          <a:ln>
            <a:noFill/>
          </a:ln>
        </p:spPr>
      </p:pic>
      <p:pic>
        <p:nvPicPr>
          <p:cNvPr id="32" name="Imagem 13" descr="Logo&#10;&#10;Description automatically generated">
            <a:extLst>
              <a:ext uri="{FF2B5EF4-FFF2-40B4-BE49-F238E27FC236}">
                <a16:creationId xmlns:a16="http://schemas.microsoft.com/office/drawing/2014/main" id="{1496EF21-E678-E3B9-6073-8411991C0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3970" y="5417685"/>
            <a:ext cx="990064" cy="71638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51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1C7252E-5586-6DAE-AB92-7480181B21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2090" y="-57750"/>
            <a:ext cx="10299910" cy="7269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6D68D1-AA55-DDB6-B477-806C284E9654}"/>
              </a:ext>
            </a:extLst>
          </p:cNvPr>
          <p:cNvSpPr txBox="1"/>
          <p:nvPr/>
        </p:nvSpPr>
        <p:spPr>
          <a:xfrm>
            <a:off x="313547" y="298383"/>
            <a:ext cx="3157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In 2026</a:t>
            </a:r>
          </a:p>
          <a:p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The MobiliseYourCity Partnership</a:t>
            </a:r>
          </a:p>
          <a:p>
            <a:r>
              <a:rPr lang="en-US" dirty="0">
                <a:solidFill>
                  <a:schemeClr val="accent5">
                    <a:lumMod val="75000"/>
                    <a:lumOff val="2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accounts for</a:t>
            </a:r>
          </a:p>
          <a:p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  <a:latin typeface="Radio Canada Big SemiBold" pitchFamily="2" charset="0"/>
              <a:ea typeface="Roboto"/>
              <a:cs typeface="Roboto"/>
            </a:endParaRPr>
          </a:p>
          <a:p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82 Member Cities</a:t>
            </a:r>
          </a:p>
          <a:p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and 16 Member Countries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CE300BE-7C7E-DEA2-7425-960E57760E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793" y="5800324"/>
            <a:ext cx="1676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3">
            <a:extLst>
              <a:ext uri="{FF2B5EF4-FFF2-40B4-BE49-F238E27FC236}">
                <a16:creationId xmlns:a16="http://schemas.microsoft.com/office/drawing/2014/main" id="{60A4466E-2E16-BAC4-07B2-23065C489C81}"/>
              </a:ext>
            </a:extLst>
          </p:cNvPr>
          <p:cNvSpPr/>
          <p:nvPr/>
        </p:nvSpPr>
        <p:spPr>
          <a:xfrm>
            <a:off x="392205" y="2072640"/>
            <a:ext cx="3685385" cy="16817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tangolo con angoli arrotondati 14">
            <a:extLst>
              <a:ext uri="{FF2B5EF4-FFF2-40B4-BE49-F238E27FC236}">
                <a16:creationId xmlns:a16="http://schemas.microsoft.com/office/drawing/2014/main" id="{C004FC94-B054-3BF5-3DD8-4B002D5FACE6}"/>
              </a:ext>
            </a:extLst>
          </p:cNvPr>
          <p:cNvSpPr/>
          <p:nvPr/>
        </p:nvSpPr>
        <p:spPr>
          <a:xfrm>
            <a:off x="4212717" y="2072640"/>
            <a:ext cx="3374770" cy="1681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con angoli arrotondati 15">
            <a:extLst>
              <a:ext uri="{FF2B5EF4-FFF2-40B4-BE49-F238E27FC236}">
                <a16:creationId xmlns:a16="http://schemas.microsoft.com/office/drawing/2014/main" id="{F553CB89-59BC-BA45-7D68-67C8F2CF7559}"/>
              </a:ext>
            </a:extLst>
          </p:cNvPr>
          <p:cNvSpPr/>
          <p:nvPr/>
        </p:nvSpPr>
        <p:spPr>
          <a:xfrm>
            <a:off x="392205" y="3870330"/>
            <a:ext cx="3685385" cy="2036694"/>
          </a:xfrm>
          <a:prstGeom prst="roundRect">
            <a:avLst/>
          </a:prstGeom>
          <a:solidFill>
            <a:schemeClr val="accent5">
              <a:lumMod val="10000"/>
              <a:lumOff val="9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Rettangolo con angoli arrotondati 16">
            <a:extLst>
              <a:ext uri="{FF2B5EF4-FFF2-40B4-BE49-F238E27FC236}">
                <a16:creationId xmlns:a16="http://schemas.microsoft.com/office/drawing/2014/main" id="{A069BECA-A1C8-6BCC-4EB3-BE174C385897}"/>
              </a:ext>
            </a:extLst>
          </p:cNvPr>
          <p:cNvSpPr/>
          <p:nvPr/>
        </p:nvSpPr>
        <p:spPr>
          <a:xfrm>
            <a:off x="4212718" y="3870330"/>
            <a:ext cx="3373155" cy="2036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080D904-8E59-6CC2-289E-762055B3E975}"/>
              </a:ext>
            </a:extLst>
          </p:cNvPr>
          <p:cNvSpPr txBox="1">
            <a:spLocks/>
          </p:cNvSpPr>
          <p:nvPr/>
        </p:nvSpPr>
        <p:spPr>
          <a:xfrm>
            <a:off x="395063" y="438407"/>
            <a:ext cx="8626021" cy="57756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"/>
              <a:defRPr lang="fr-FR" sz="1600" b="0" i="0" kern="120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97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/>
              <a:buChar char="•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</a:pPr>
            <a:r>
              <a:rPr lang="en-GB" sz="3200" b="1" dirty="0">
                <a:solidFill>
                  <a:schemeClr val="accent5">
                    <a:lumMod val="90000"/>
                    <a:lumOff val="10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MobiliseYourCity supports member cities and countries through four service areas</a:t>
            </a:r>
          </a:p>
          <a:p>
            <a:pPr marL="9525" indent="-9525">
              <a:buNone/>
            </a:pPr>
            <a:r>
              <a:rPr lang="en-GB" sz="1800" dirty="0">
                <a:solidFill>
                  <a:schemeClr val="accent5">
                    <a:lumMod val="75000"/>
                    <a:lumOff val="2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Adapting SUMPs to developing cities to reduce emissions</a:t>
            </a:r>
          </a:p>
        </p:txBody>
      </p:sp>
      <p:sp>
        <p:nvSpPr>
          <p:cNvPr id="7" name="Textfeld 31">
            <a:extLst>
              <a:ext uri="{FF2B5EF4-FFF2-40B4-BE49-F238E27FC236}">
                <a16:creationId xmlns:a16="http://schemas.microsoft.com/office/drawing/2014/main" id="{AF556809-C5D4-2FC2-6689-E0A5A2B425B5}"/>
              </a:ext>
            </a:extLst>
          </p:cNvPr>
          <p:cNvSpPr txBox="1"/>
          <p:nvPr/>
        </p:nvSpPr>
        <p:spPr>
          <a:xfrm>
            <a:off x="9021084" y="1019635"/>
            <a:ext cx="57646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600" b="1" i="0" u="none" strike="noStrike" kern="0" cap="none" spc="0" normalizeH="0" baseline="0" noProof="0">
              <a:ln>
                <a:noFill/>
              </a:ln>
              <a:solidFill>
                <a:srgbClr val="9E2986"/>
              </a:solidFill>
              <a:effectLst/>
              <a:uLnTx/>
              <a:uFillTx/>
              <a:latin typeface="Gravur Condensed Bold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600" b="1" i="0" u="none" strike="noStrike" kern="0" cap="none" spc="0" normalizeH="0" baseline="0" noProof="0">
              <a:ln>
                <a:noFill/>
              </a:ln>
              <a:solidFill>
                <a:srgbClr val="9E2986"/>
              </a:solidFill>
              <a:effectLst/>
              <a:uLnTx/>
              <a:uFillTx/>
              <a:latin typeface="Gravur Condensed Bold" pitchFamily="50" charset="0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8CFE4C98-2B82-15F8-0EDE-E44B16847068}"/>
              </a:ext>
            </a:extLst>
          </p:cNvPr>
          <p:cNvSpPr/>
          <p:nvPr/>
        </p:nvSpPr>
        <p:spPr>
          <a:xfrm>
            <a:off x="7903845" y="2127504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0397C7"/>
                </a:solidFill>
                <a:latin typeface="Radio Canada Big SemiBold" pitchFamily="2" charset="0"/>
              </a:rPr>
              <a:t>From plans...</a:t>
            </a:r>
            <a:endParaRPr lang="en-US" sz="1800">
              <a:latin typeface="Radio Canada Big SemiBold" pitchFamily="2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58930AE2-C85E-EDBA-B1B3-62767510FF5B}"/>
              </a:ext>
            </a:extLst>
          </p:cNvPr>
          <p:cNvSpPr/>
          <p:nvPr/>
        </p:nvSpPr>
        <p:spPr>
          <a:xfrm>
            <a:off x="7903845" y="2538984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11111"/>
                </a:solidFill>
                <a:latin typeface="Manrope" pitchFamily="2" charset="0"/>
              </a:rPr>
              <a:t>SUMPs and NUMPs identify priority measures, costs, governance needs and investment pipelines.</a:t>
            </a:r>
            <a:endParaRPr lang="en-US" sz="1300" dirty="0">
              <a:latin typeface="Manrope" pitchFamily="2" charset="0"/>
            </a:endParaRPr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A604C1F2-23CD-9C75-A099-5CBB31C1BFBD}"/>
              </a:ext>
            </a:extLst>
          </p:cNvPr>
          <p:cNvSpPr/>
          <p:nvPr/>
        </p:nvSpPr>
        <p:spPr>
          <a:xfrm>
            <a:off x="7903845" y="3407664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009B93"/>
                </a:solidFill>
                <a:latin typeface="Radio Canada Big SemiBold" pitchFamily="2" charset="0"/>
              </a:rPr>
              <a:t>...to projects...</a:t>
            </a:r>
            <a:endParaRPr lang="en-US" sz="1800">
              <a:latin typeface="Radio Canada Big SemiBold" pitchFamily="2" charset="0"/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58313EF5-8BEB-5147-81E8-663F8534C486}"/>
              </a:ext>
            </a:extLst>
          </p:cNvPr>
          <p:cNvSpPr/>
          <p:nvPr/>
        </p:nvSpPr>
        <p:spPr>
          <a:xfrm>
            <a:off x="7903845" y="3819144"/>
            <a:ext cx="40233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>
                <a:solidFill>
                  <a:srgbClr val="111111"/>
                </a:solidFill>
                <a:latin typeface="Manrope" pitchFamily="2" charset="0"/>
              </a:rPr>
              <a:t>Implementation support de-risks pilots, project preparation, paratransit reform, active mobility and institutional strengthening.</a:t>
            </a:r>
            <a:endParaRPr lang="en-US" sz="1300">
              <a:latin typeface="Manrope" pitchFamily="2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ED8F02CB-ACCA-CB63-D006-1CAC9BE01A6F}"/>
              </a:ext>
            </a:extLst>
          </p:cNvPr>
          <p:cNvSpPr/>
          <p:nvPr/>
        </p:nvSpPr>
        <p:spPr>
          <a:xfrm>
            <a:off x="7903845" y="4843272"/>
            <a:ext cx="3108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>
                <a:solidFill>
                  <a:srgbClr val="A61555"/>
                </a:solidFill>
                <a:latin typeface="Radio Canada Big SemiBold" pitchFamily="2" charset="0"/>
              </a:rPr>
              <a:t>...to systems change</a:t>
            </a:r>
            <a:endParaRPr lang="en-US" sz="1800">
              <a:latin typeface="Radio Canada Big SemiBold" pitchFamily="2" charset="0"/>
            </a:endParaRP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2EC42598-5369-427B-1D8C-DB6C310BBE24}"/>
              </a:ext>
            </a:extLst>
          </p:cNvPr>
          <p:cNvSpPr/>
          <p:nvPr/>
        </p:nvSpPr>
        <p:spPr>
          <a:xfrm>
            <a:off x="7903845" y="5254752"/>
            <a:ext cx="40233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300">
                <a:solidFill>
                  <a:srgbClr val="111111"/>
                </a:solidFill>
                <a:latin typeface="Manrope" pitchFamily="2" charset="0"/>
              </a:rPr>
              <a:t>Capacity building and advocacy spread tested methodologies and build political support for sustainable mobility.</a:t>
            </a:r>
            <a:endParaRPr lang="en-US" sz="1300">
              <a:latin typeface="Manrope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42A63B-A251-8B36-2724-F5098BD3A973}"/>
              </a:ext>
            </a:extLst>
          </p:cNvPr>
          <p:cNvSpPr txBox="1"/>
          <p:nvPr/>
        </p:nvSpPr>
        <p:spPr>
          <a:xfrm>
            <a:off x="511078" y="2269450"/>
            <a:ext cx="3566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Manrope" pitchFamily="2" charset="0"/>
              </a:rPr>
              <a:t>Mobility Planning</a:t>
            </a:r>
          </a:p>
          <a:p>
            <a:pPr>
              <a:buNone/>
            </a:pPr>
            <a:r>
              <a:rPr lang="en-US" dirty="0">
                <a:latin typeface="Manrope" pitchFamily="2" charset="0"/>
              </a:rPr>
              <a:t>Supporting inclusive, </a:t>
            </a:r>
          </a:p>
          <a:p>
            <a:pPr>
              <a:buNone/>
            </a:pPr>
            <a:r>
              <a:rPr lang="en-US" dirty="0">
                <a:latin typeface="Manrope" pitchFamily="2" charset="0"/>
              </a:rPr>
              <a:t>low-carbon transport planning and investment readiness.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D50C1-DC0F-D16E-BF70-403C33356271}"/>
              </a:ext>
            </a:extLst>
          </p:cNvPr>
          <p:cNvSpPr txBox="1"/>
          <p:nvPr/>
        </p:nvSpPr>
        <p:spPr>
          <a:xfrm>
            <a:off x="4319663" y="2283012"/>
            <a:ext cx="27618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Manrope" pitchFamily="2" charset="0"/>
              </a:rPr>
              <a:t>Capacity Building</a:t>
            </a:r>
          </a:p>
          <a:p>
            <a:pPr>
              <a:buNone/>
            </a:pPr>
            <a:r>
              <a:rPr lang="en-US" dirty="0">
                <a:latin typeface="Manrope" pitchFamily="2" charset="0"/>
              </a:rPr>
              <a:t>Equipping practitioners with tested, scalable mobility solutions.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52B955-B229-38EB-13C5-6D9574DB3B31}"/>
              </a:ext>
            </a:extLst>
          </p:cNvPr>
          <p:cNvSpPr txBox="1"/>
          <p:nvPr/>
        </p:nvSpPr>
        <p:spPr>
          <a:xfrm>
            <a:off x="548733" y="4020480"/>
            <a:ext cx="3364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>
                <a:latin typeface="Manrope" pitchFamily="2" charset="0"/>
              </a:rPr>
              <a:t>Implementation </a:t>
            </a:r>
            <a:r>
              <a:rPr lang="en-US" b="1" dirty="0">
                <a:latin typeface="Manrope" pitchFamily="2" charset="0"/>
              </a:rPr>
              <a:t>Support</a:t>
            </a:r>
          </a:p>
          <a:p>
            <a:pPr>
              <a:buNone/>
            </a:pPr>
            <a:r>
              <a:rPr lang="en-US" sz="1800" dirty="0">
                <a:latin typeface="Manrope" pitchFamily="2" charset="0"/>
              </a:rPr>
              <a:t>Bridging planning and implementation for green and just cities.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902A57-E270-7675-CBB3-1F1FE69900A4}"/>
              </a:ext>
            </a:extLst>
          </p:cNvPr>
          <p:cNvSpPr txBox="1"/>
          <p:nvPr/>
        </p:nvSpPr>
        <p:spPr>
          <a:xfrm>
            <a:off x="4319663" y="4038600"/>
            <a:ext cx="3321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>
                <a:latin typeface="Manrope" pitchFamily="2" charset="0"/>
              </a:rPr>
              <a:t>Advocacy</a:t>
            </a:r>
            <a:r>
              <a:rPr lang="en-US" b="1" dirty="0">
                <a:latin typeface="Manrope" pitchFamily="2" charset="0"/>
              </a:rPr>
              <a:t> &amp; Outreach</a:t>
            </a:r>
          </a:p>
          <a:p>
            <a:pPr>
              <a:buNone/>
            </a:pPr>
            <a:r>
              <a:rPr lang="en-US" sz="1800" dirty="0">
                <a:latin typeface="Manrope" pitchFamily="2" charset="0"/>
              </a:rPr>
              <a:t>Promoting sustainable mobility through partnerships, communication, and engagement.</a:t>
            </a:r>
          </a:p>
        </p:txBody>
      </p:sp>
    </p:spTree>
    <p:extLst>
      <p:ext uri="{BB962C8B-B14F-4D97-AF65-F5344CB8AC3E}">
        <p14:creationId xmlns:p14="http://schemas.microsoft.com/office/powerpoint/2010/main" val="5753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9774-FFE9-D9E7-D7FA-FC97E7164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02</a:t>
            </a:r>
            <a:endParaRPr lang="en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52931-5537-FBD2-5172-45A798F3D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1088" y="3627750"/>
            <a:ext cx="5489824" cy="162090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Support provided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 Results and impacts 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+mn-lt"/>
                <a:cs typeface="+mn-lt"/>
              </a:rPr>
              <a:t> Lessons learned </a:t>
            </a:r>
          </a:p>
          <a:p>
            <a:endParaRPr lang="en-P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D5F6A-1312-81D5-48A5-2F3F909088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Yaoundé SUMP Development</a:t>
            </a:r>
            <a:endParaRPr lang="en-P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7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30BB3B-92E0-53F9-F9FE-57810D615F61}"/>
              </a:ext>
            </a:extLst>
          </p:cNvPr>
          <p:cNvSpPr/>
          <p:nvPr/>
        </p:nvSpPr>
        <p:spPr>
          <a:xfrm>
            <a:off x="360145" y="924025"/>
            <a:ext cx="11440428" cy="5582740"/>
          </a:xfrm>
          <a:prstGeom prst="roundRect">
            <a:avLst>
              <a:gd name="adj" fmla="val 4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A3E81C-F1CB-8A09-1B68-47801F47D42D}"/>
              </a:ext>
            </a:extLst>
          </p:cNvPr>
          <p:cNvSpPr/>
          <p:nvPr/>
        </p:nvSpPr>
        <p:spPr>
          <a:xfrm>
            <a:off x="5036923" y="1064089"/>
            <a:ext cx="936625" cy="3027749"/>
          </a:xfrm>
          <a:prstGeom prst="roundRect">
            <a:avLst/>
          </a:prstGeom>
          <a:solidFill>
            <a:srgbClr val="94C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99D827-52F1-1353-1742-D1AB916EE6CC}"/>
              </a:ext>
            </a:extLst>
          </p:cNvPr>
          <p:cNvSpPr/>
          <p:nvPr/>
        </p:nvSpPr>
        <p:spPr>
          <a:xfrm>
            <a:off x="7763190" y="1141699"/>
            <a:ext cx="936625" cy="3027749"/>
          </a:xfrm>
          <a:prstGeom prst="roundRect">
            <a:avLst/>
          </a:prstGeom>
          <a:solidFill>
            <a:srgbClr val="94C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9179D0-FB72-01CA-1BC0-2189C312D35E}"/>
              </a:ext>
            </a:extLst>
          </p:cNvPr>
          <p:cNvSpPr/>
          <p:nvPr/>
        </p:nvSpPr>
        <p:spPr>
          <a:xfrm>
            <a:off x="6444844" y="3454865"/>
            <a:ext cx="936625" cy="2182633"/>
          </a:xfrm>
          <a:prstGeom prst="roundRect">
            <a:avLst/>
          </a:prstGeom>
          <a:solidFill>
            <a:srgbClr val="94C4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E3D8E9FC-BEF8-909C-0AA6-7CB49DC0DB1F}"/>
              </a:ext>
            </a:extLst>
          </p:cNvPr>
          <p:cNvSpPr/>
          <p:nvPr/>
        </p:nvSpPr>
        <p:spPr>
          <a:xfrm>
            <a:off x="454795" y="227518"/>
            <a:ext cx="8046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Yaoundé SUMP Development Timeline</a:t>
            </a:r>
          </a:p>
        </p:txBody>
      </p:sp>
      <p:sp>
        <p:nvSpPr>
          <p:cNvPr id="9" name="Text 15">
            <a:extLst>
              <a:ext uri="{FF2B5EF4-FFF2-40B4-BE49-F238E27FC236}">
                <a16:creationId xmlns:a16="http://schemas.microsoft.com/office/drawing/2014/main" id="{F5DCE8AF-2ABB-21B8-3AF1-E8E7394A0A78}"/>
              </a:ext>
            </a:extLst>
          </p:cNvPr>
          <p:cNvSpPr/>
          <p:nvPr/>
        </p:nvSpPr>
        <p:spPr>
          <a:xfrm>
            <a:off x="7324829" y="6153430"/>
            <a:ext cx="35661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MobiliseYourCity Global Monitor 2026</a:t>
            </a:r>
            <a:endParaRPr lang="en-US" sz="65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2E7C99-31AB-4DDE-2FE3-D6550A2BB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72883"/>
              </p:ext>
            </p:extLst>
          </p:nvPr>
        </p:nvGraphicFramePr>
        <p:xfrm>
          <a:off x="762802" y="1125472"/>
          <a:ext cx="9234613" cy="24709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0855">
                  <a:extLst>
                    <a:ext uri="{9D8B030D-6E8A-4147-A177-3AD203B41FA5}">
                      <a16:colId xmlns:a16="http://schemas.microsoft.com/office/drawing/2014/main" val="2174649379"/>
                    </a:ext>
                  </a:extLst>
                </a:gridCol>
                <a:gridCol w="2079231">
                  <a:extLst>
                    <a:ext uri="{9D8B030D-6E8A-4147-A177-3AD203B41FA5}">
                      <a16:colId xmlns:a16="http://schemas.microsoft.com/office/drawing/2014/main" val="4149628219"/>
                    </a:ext>
                  </a:extLst>
                </a:gridCol>
                <a:gridCol w="2260521">
                  <a:extLst>
                    <a:ext uri="{9D8B030D-6E8A-4147-A177-3AD203B41FA5}">
                      <a16:colId xmlns:a16="http://schemas.microsoft.com/office/drawing/2014/main" val="3297632642"/>
                    </a:ext>
                  </a:extLst>
                </a:gridCol>
                <a:gridCol w="424928">
                  <a:extLst>
                    <a:ext uri="{9D8B030D-6E8A-4147-A177-3AD203B41FA5}">
                      <a16:colId xmlns:a16="http://schemas.microsoft.com/office/drawing/2014/main" val="2339298063"/>
                    </a:ext>
                  </a:extLst>
                </a:gridCol>
                <a:gridCol w="2249078">
                  <a:extLst>
                    <a:ext uri="{9D8B030D-6E8A-4147-A177-3AD203B41FA5}">
                      <a16:colId xmlns:a16="http://schemas.microsoft.com/office/drawing/2014/main" val="1207264036"/>
                    </a:ext>
                  </a:extLst>
                </a:gridCol>
              </a:tblGrid>
              <a:tr h="27653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latin typeface="Manrope" pitchFamily="2" charset="0"/>
                        </a:rPr>
                        <a:t>Q2 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latin typeface="Manrope" pitchFamily="2" charset="0"/>
                        </a:rPr>
                        <a:t>Q4 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latin typeface="Manrope" pitchFamily="2" charset="0"/>
                        </a:rPr>
                        <a:t>Q2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latin typeface="Manrope" pitchFamily="2" charset="0"/>
                        </a:rPr>
                        <a:t>Q3 2019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285054"/>
                  </a:ext>
                </a:extLst>
              </a:tr>
              <a:tr h="58120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 err="1">
                          <a:latin typeface="Manrope" pitchFamily="2" charset="0"/>
                        </a:rPr>
                        <a:t>MobiliseDays</a:t>
                      </a:r>
                      <a:endParaRPr lang="en-US" sz="1600" dirty="0"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latin typeface="Manrope" pitchFamily="2" charset="0"/>
                        </a:rPr>
                        <a:t>Joined MobiliseYourCity</a:t>
                      </a:r>
                      <a:endParaRPr lang="en-US" sz="1600"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>
                          <a:latin typeface="Manrope" pitchFamily="2" charset="0"/>
                        </a:rPr>
                        <a:t>SUMP Development Begins</a:t>
                      </a:r>
                      <a:endParaRPr lang="en-US" sz="1600"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dirty="0">
                          <a:latin typeface="Manrope" pitchFamily="2" charset="0"/>
                        </a:rPr>
                        <a:t>SUMP </a:t>
                      </a:r>
                      <a:r>
                        <a:rPr lang="en-US" sz="1600" b="1" dirty="0" err="1">
                          <a:latin typeface="Manrope" pitchFamily="2" charset="0"/>
                        </a:rPr>
                        <a:t>Finalised</a:t>
                      </a:r>
                      <a:endParaRPr lang="en-US" sz="1600" dirty="0"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400043"/>
                  </a:ext>
                </a:extLst>
              </a:tr>
              <a:tr h="148321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latin typeface="Manrope" pitchFamily="2" charset="0"/>
                        </a:rPr>
                        <a:t>Initial engagement with the Partnership and exchange of experiences with peer cities.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>
                          <a:latin typeface="Manrope" pitchFamily="2" charset="0"/>
                        </a:rPr>
                        <a:t>Yaoundé became an official member of the MobiliseYourCity Partnership.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>
                          <a:latin typeface="Manrope" pitchFamily="2" charset="0"/>
                        </a:rPr>
                        <a:t>Technical studies, stakeholder consultations and mobility diagnostics were launched.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1600">
                        <a:latin typeface="Manrop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dirty="0">
                          <a:latin typeface="Manrope" pitchFamily="2" charset="0"/>
                        </a:rPr>
                        <a:t>The Sustainable Urban Mobility Plan was completed, establishing a roadmap for future investments.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79571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4DC442E-2ED8-726B-654A-732FD16AC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68" y="3738006"/>
            <a:ext cx="9001125" cy="2643766"/>
          </a:xfrm>
          <a:prstGeom prst="rect">
            <a:avLst/>
          </a:prstGeom>
        </p:spPr>
      </p:pic>
      <p:pic>
        <p:nvPicPr>
          <p:cNvPr id="13" name="Picture 12" descr="A logo with text on it&#10;&#10;AI-generated content may be incorrect.">
            <a:extLst>
              <a:ext uri="{FF2B5EF4-FFF2-40B4-BE49-F238E27FC236}">
                <a16:creationId xmlns:a16="http://schemas.microsoft.com/office/drawing/2014/main" id="{19E4A1AF-2E71-5F1B-4660-CD42A842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662" y="3518829"/>
            <a:ext cx="1232007" cy="4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s parked in front of a building&#10;&#10;AI-generated content may be incorrect.">
            <a:extLst>
              <a:ext uri="{FF2B5EF4-FFF2-40B4-BE49-F238E27FC236}">
                <a16:creationId xmlns:a16="http://schemas.microsoft.com/office/drawing/2014/main" id="{B109F87B-48BF-C9A2-C7F8-75C5B7EE8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45872" y="2212705"/>
            <a:ext cx="4749763" cy="3299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group of people on a street&#10;&#10;AI-generated content may be incorrect.">
            <a:extLst>
              <a:ext uri="{FF2B5EF4-FFF2-40B4-BE49-F238E27FC236}">
                <a16:creationId xmlns:a16="http://schemas.microsoft.com/office/drawing/2014/main" id="{7BA2FD55-BFE9-78CD-48A3-36F365B19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499071" y="2222066"/>
            <a:ext cx="4825955" cy="3356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B2AF4BD-CE1A-B9F1-4A73-D318DDCEE109}"/>
              </a:ext>
            </a:extLst>
          </p:cNvPr>
          <p:cNvSpPr txBox="1">
            <a:spLocks/>
          </p:cNvSpPr>
          <p:nvPr/>
        </p:nvSpPr>
        <p:spPr>
          <a:xfrm>
            <a:off x="357433" y="240851"/>
            <a:ext cx="10978281" cy="57756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"/>
              <a:defRPr lang="fr-FR" sz="1600" b="0" i="0" kern="120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397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44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55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/>
              <a:buChar char="•"/>
              <a:defRPr lang="fr-FR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>
              <a:buNone/>
            </a:pPr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One of the very first MobiliseYourCity supported SUMPs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Radio Canada Big SemiBold" pitchFamily="2" charset="0"/>
              <a:ea typeface="Roboto"/>
              <a:cs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D23CEA-3F0C-59C9-39D8-906A8833AF58}"/>
              </a:ext>
            </a:extLst>
          </p:cNvPr>
          <p:cNvSpPr txBox="1"/>
          <p:nvPr/>
        </p:nvSpPr>
        <p:spPr bwMode="auto">
          <a:xfrm>
            <a:off x="2153146" y="921883"/>
            <a:ext cx="1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2019</a:t>
            </a:r>
            <a:endParaRPr lang="en-BE" sz="3200" b="1" dirty="0">
              <a:solidFill>
                <a:schemeClr val="tx2">
                  <a:lumMod val="60000"/>
                  <a:lumOff val="40000"/>
                </a:schemeClr>
              </a:solidFill>
              <a:latin typeface="Radio Canada Big SemiBold" pitchFamily="2" charset="0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9071A-422F-0857-38DE-7E08252B82F9}"/>
              </a:ext>
            </a:extLst>
          </p:cNvPr>
          <p:cNvSpPr txBox="1"/>
          <p:nvPr/>
        </p:nvSpPr>
        <p:spPr bwMode="auto">
          <a:xfrm>
            <a:off x="6213419" y="908651"/>
            <a:ext cx="1151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Radio Canada Big SemiBold" pitchFamily="2" charset="0"/>
                <a:ea typeface="Roboto"/>
                <a:cs typeface="Roboto"/>
              </a:rPr>
              <a:t>2023</a:t>
            </a:r>
            <a:endParaRPr lang="en-BE" sz="3200" b="1" dirty="0">
              <a:solidFill>
                <a:schemeClr val="tx2">
                  <a:lumMod val="60000"/>
                  <a:lumOff val="40000"/>
                </a:schemeClr>
              </a:solidFill>
              <a:latin typeface="Radio Canada Big SemiBold" pitchFamily="2" charset="0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179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x">
      <a:dk1>
        <a:srgbClr val="000000"/>
      </a:dk1>
      <a:lt1>
        <a:srgbClr val="FCFAF5"/>
      </a:lt1>
      <a:dk2>
        <a:srgbClr val="0096D3"/>
      </a:dk2>
      <a:lt2>
        <a:srgbClr val="9E2458"/>
      </a:lt2>
      <a:accent1>
        <a:srgbClr val="0060AD"/>
      </a:accent1>
      <a:accent2>
        <a:srgbClr val="00A396"/>
      </a:accent2>
      <a:accent3>
        <a:srgbClr val="DADBD6"/>
      </a:accent3>
      <a:accent4>
        <a:srgbClr val="FFFFFF"/>
      </a:accent4>
      <a:accent5>
        <a:srgbClr val="4B1428"/>
      </a:accent5>
      <a:accent6>
        <a:srgbClr val="113048"/>
      </a:accent6>
      <a:hlink>
        <a:srgbClr val="002C47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ABB9B8D1AA4E469982C1A04AAEEE15" ma:contentTypeVersion="17" ma:contentTypeDescription="Ein neues Dokument erstellen." ma:contentTypeScope="" ma:versionID="0416b44387312dbc900e421b9c45d216">
  <xsd:schema xmlns:xsd="http://www.w3.org/2001/XMLSchema" xmlns:xs="http://www.w3.org/2001/XMLSchema" xmlns:p="http://schemas.microsoft.com/office/2006/metadata/properties" xmlns:ns2="8144e385-51da-4d25-b66d-9cd07a4aa36d" xmlns:ns3="1025f965-3a01-4d87-a226-0b97ca9a3b9a" targetNamespace="http://schemas.microsoft.com/office/2006/metadata/properties" ma:root="true" ma:fieldsID="4bb5620d320b98fd2c319b368604f0bc" ns2:_="" ns3:_="">
    <xsd:import namespace="8144e385-51da-4d25-b66d-9cd07a4aa36d"/>
    <xsd:import namespace="1025f965-3a01-4d87-a226-0b97ca9a3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4e385-51da-4d25-b66d-9cd07a4aa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5f965-3a01-4d87-a226-0b97ca9a3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4e385-51da-4d25-b66d-9cd07a4aa3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68B103-A064-48DA-ACE9-E6771D30180E}"/>
</file>

<file path=customXml/itemProps2.xml><?xml version="1.0" encoding="utf-8"?>
<ds:datastoreItem xmlns:ds="http://schemas.openxmlformats.org/officeDocument/2006/customXml" ds:itemID="{1A3E9FB0-70CF-4016-A418-2E64173DEF8B}"/>
</file>

<file path=customXml/itemProps3.xml><?xml version="1.0" encoding="utf-8"?>
<ds:datastoreItem xmlns:ds="http://schemas.openxmlformats.org/officeDocument/2006/customXml" ds:itemID="{E522DEF4-8BA7-4191-A266-50CE60D083BF}"/>
</file>

<file path=docProps/app.xml><?xml version="1.0" encoding="utf-8"?>
<Properties xmlns="http://schemas.openxmlformats.org/officeDocument/2006/extended-properties" xmlns:vt="http://schemas.openxmlformats.org/officeDocument/2006/docPropsVTypes">
  <TotalTime>6332</TotalTime>
  <Words>764</Words>
  <Application>Microsoft Office PowerPoint</Application>
  <PresentationFormat>Widescreen</PresentationFormat>
  <Paragraphs>127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Arial,Sans-Serif</vt:lpstr>
      <vt:lpstr>Gravur Condensed Bold</vt:lpstr>
      <vt:lpstr>Manrope</vt:lpstr>
      <vt:lpstr>Radio Canada Big</vt:lpstr>
      <vt:lpstr>Radio Canada Big SemiBold</vt:lpstr>
      <vt:lpstr>Roboto</vt:lpstr>
      <vt:lpstr>Wingdings</vt:lpstr>
      <vt:lpstr>Office Theme</vt:lpstr>
      <vt:lpstr>MobiliseYourCity Support to Yaoundé on Urban Mobility </vt:lpstr>
      <vt:lpstr>Agenda</vt:lpstr>
      <vt:lpstr>01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Klaudia Styrcz</dc:creator>
  <cp:lastModifiedBy>Jacopo Giavoli</cp:lastModifiedBy>
  <cp:revision>44</cp:revision>
  <dcterms:created xsi:type="dcterms:W3CDTF">2026-06-08T18:31:54Z</dcterms:created>
  <dcterms:modified xsi:type="dcterms:W3CDTF">2026-06-17T13:15:13Z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0x01010004ABB9B8D1AA4E469982C1A04AAEEE15</vt:lpwstr>
  </property>
</Properties>
</file>